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"/>
  </p:notesMasterIdLst>
  <p:sldIdLst>
    <p:sldId id="641" r:id="rId2"/>
    <p:sldId id="636" r:id="rId3"/>
    <p:sldId id="638" r:id="rId4"/>
    <p:sldId id="634" r:id="rId5"/>
    <p:sldId id="625" r:id="rId6"/>
    <p:sldId id="627" r:id="rId7"/>
    <p:sldId id="642" r:id="rId8"/>
  </p:sldIdLst>
  <p:sldSz cx="10693400" cy="7561263"/>
  <p:notesSz cx="6858000" cy="9926638"/>
  <p:defaultTextStyle>
    <a:defPPr>
      <a:defRPr lang="ru-RU"/>
    </a:defPPr>
    <a:lvl1pPr algn="l" defTabSz="1041400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519113" indent="-61913" algn="l" defTabSz="1041400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1041400" indent="-127000" algn="l" defTabSz="1041400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562100" indent="-190500" algn="l" defTabSz="1041400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2084388" indent="-255588" algn="l" defTabSz="1041400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BAF34"/>
    <a:srgbClr val="FFFFCC"/>
    <a:srgbClr val="E60000"/>
    <a:srgbClr val="66FF99"/>
    <a:srgbClr val="9900FF"/>
    <a:srgbClr val="99FF99"/>
    <a:srgbClr val="BE0404"/>
    <a:srgbClr val="CBEFF1"/>
    <a:srgbClr val="6116AC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43" autoAdjust="0"/>
    <p:restoredTop sz="98309" autoAdjust="0"/>
  </p:normalViewPr>
  <p:slideViewPr>
    <p:cSldViewPr>
      <p:cViewPr varScale="1">
        <p:scale>
          <a:sx n="94" d="100"/>
          <a:sy n="94" d="100"/>
        </p:scale>
        <p:origin x="-96" y="-180"/>
      </p:cViewPr>
      <p:guideLst>
        <p:guide orient="horz" pos="2382"/>
        <p:guide orient="horz" pos="1111"/>
        <p:guide orient="horz" pos="348"/>
        <p:guide orient="horz" pos="4470"/>
        <p:guide pos="3368"/>
        <p:guide pos="828"/>
        <p:guide pos="1824"/>
        <p:guide pos="6011"/>
        <p:guide pos="6457"/>
        <p:guide pos="60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6" y="22"/>
            <a:ext cx="2972721" cy="496809"/>
          </a:xfrm>
          <a:prstGeom prst="rect">
            <a:avLst/>
          </a:prstGeom>
        </p:spPr>
        <p:txBody>
          <a:bodyPr vert="horz" lIns="92080" tIns="46041" rIns="92080" bIns="46041" rtlCol="0"/>
          <a:lstStyle>
            <a:lvl1pPr algn="l" defTabSz="105036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3667" y="22"/>
            <a:ext cx="2972720" cy="496809"/>
          </a:xfrm>
          <a:prstGeom prst="rect">
            <a:avLst/>
          </a:prstGeom>
        </p:spPr>
        <p:txBody>
          <a:bodyPr vert="horz" lIns="92080" tIns="46041" rIns="92080" bIns="46041" rtlCol="0"/>
          <a:lstStyle>
            <a:lvl1pPr algn="r" defTabSz="105036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D89A5CC-31D0-423B-8CA0-7BE9E13CA04E}" type="datetimeFigureOut">
              <a:rPr lang="ru-RU"/>
              <a:pPr>
                <a:defRPr/>
              </a:pPr>
              <a:t>12.09.2019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90575" y="736600"/>
            <a:ext cx="5276850" cy="3732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080" tIns="46041" rIns="92080" bIns="46041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637" y="4715730"/>
            <a:ext cx="5486727" cy="4466515"/>
          </a:xfrm>
          <a:prstGeom prst="rect">
            <a:avLst/>
          </a:prstGeom>
        </p:spPr>
        <p:txBody>
          <a:bodyPr vert="horz" lIns="92080" tIns="46041" rIns="92080" bIns="46041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6" y="9428264"/>
            <a:ext cx="2972721" cy="496809"/>
          </a:xfrm>
          <a:prstGeom prst="rect">
            <a:avLst/>
          </a:prstGeom>
        </p:spPr>
        <p:txBody>
          <a:bodyPr vert="horz" lIns="92080" tIns="46041" rIns="92080" bIns="46041" rtlCol="0" anchor="b"/>
          <a:lstStyle>
            <a:lvl1pPr algn="l" defTabSz="105036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3667" y="9428264"/>
            <a:ext cx="2972720" cy="496809"/>
          </a:xfrm>
          <a:prstGeom prst="rect">
            <a:avLst/>
          </a:prstGeom>
        </p:spPr>
        <p:txBody>
          <a:bodyPr vert="horz" lIns="92080" tIns="46041" rIns="92080" bIns="46041" rtlCol="0" anchor="b"/>
          <a:lstStyle>
            <a:lvl1pPr algn="r" defTabSz="105036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182F53F-6C96-4B3E-8595-536593CB3E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08142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041400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19113" algn="l" defTabSz="1041400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1400" algn="l" defTabSz="1041400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2100" algn="l" defTabSz="1041400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4388" algn="l" defTabSz="1041400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179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8616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052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1487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73568" y="744419"/>
            <a:ext cx="5310866" cy="372209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C27BC-0716-421E-B1AA-A349AC206563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947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10691812" cy="755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3708624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4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3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1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14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700"/>
            </a:lvl1pPr>
            <a:lvl2pPr marL="521436" indent="0">
              <a:buNone/>
              <a:defRPr sz="3200"/>
            </a:lvl2pPr>
            <a:lvl3pPr marL="1042872" indent="0">
              <a:buNone/>
              <a:defRPr sz="2700"/>
            </a:lvl3pPr>
            <a:lvl4pPr marL="1564308" indent="0">
              <a:buNone/>
              <a:defRPr sz="2300"/>
            </a:lvl4pPr>
            <a:lvl5pPr marL="2085744" indent="0">
              <a:buNone/>
              <a:defRPr sz="2300"/>
            </a:lvl5pPr>
            <a:lvl6pPr marL="2607179" indent="0">
              <a:buNone/>
              <a:defRPr sz="2300"/>
            </a:lvl6pPr>
            <a:lvl7pPr marL="3128616" indent="0">
              <a:buNone/>
              <a:defRPr sz="2300"/>
            </a:lvl7pPr>
            <a:lvl8pPr marL="3650052" indent="0">
              <a:buNone/>
              <a:defRPr sz="2300"/>
            </a:lvl8pPr>
            <a:lvl9pPr marL="4171487" indent="0">
              <a:buNone/>
              <a:defRPr sz="23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436" indent="0">
              <a:buNone/>
              <a:defRPr sz="1400"/>
            </a:lvl2pPr>
            <a:lvl3pPr marL="1042872" indent="0">
              <a:buNone/>
              <a:defRPr sz="1100"/>
            </a:lvl3pPr>
            <a:lvl4pPr marL="1564308" indent="0">
              <a:buNone/>
              <a:defRPr sz="1000"/>
            </a:lvl4pPr>
            <a:lvl5pPr marL="2085744" indent="0">
              <a:buNone/>
              <a:defRPr sz="1000"/>
            </a:lvl5pPr>
            <a:lvl6pPr marL="2607179" indent="0">
              <a:buNone/>
              <a:defRPr sz="1000"/>
            </a:lvl6pPr>
            <a:lvl7pPr marL="3128616" indent="0">
              <a:buNone/>
              <a:defRPr sz="1000"/>
            </a:lvl7pPr>
            <a:lvl8pPr marL="3650052" indent="0">
              <a:buNone/>
              <a:defRPr sz="1000"/>
            </a:lvl8pPr>
            <a:lvl9pPr marL="4171487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F3FF0D-8B4E-4B35-AD2F-5C6133775B2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73CAA-7F33-400C-AD93-79E9062DFBE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A0762B-3CB0-4E90-BB13-2B0F83EA3F6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6931025" y="5653088"/>
            <a:ext cx="1079500" cy="415925"/>
          </a:xfrm>
          <a:prstGeom prst="rect">
            <a:avLst/>
          </a:prstGeom>
          <a:noFill/>
          <a:ln>
            <a:noFill/>
          </a:ln>
          <a:extLst/>
        </p:spPr>
        <p:txBody>
          <a:bodyPr lIns="91424" tIns="45712" rIns="91424" bIns="45712"/>
          <a:lstStyle>
            <a:lvl1pPr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1042804">
              <a:defRPr/>
            </a:pPr>
            <a:endParaRPr lang="ru-RU" smtClean="0"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7" y="1771651"/>
            <a:ext cx="8561139" cy="5324475"/>
          </a:xfrm>
        </p:spPr>
        <p:txBody>
          <a:bodyPr/>
          <a:lstStyle>
            <a:lvl1pPr marL="363474" indent="0">
              <a:buFontTx/>
              <a:buNone/>
              <a:defRPr b="1">
                <a:latin typeface="+mj-lt"/>
              </a:defRPr>
            </a:lvl1pPr>
            <a:lvl2pPr marL="360299" indent="3175">
              <a:defRPr>
                <a:latin typeface="+mj-lt"/>
              </a:defRPr>
            </a:lvl2pPr>
            <a:lvl3pPr marL="628539" indent="-260304">
              <a:tabLst/>
              <a:defRPr>
                <a:latin typeface="+mj-lt"/>
              </a:defRPr>
            </a:lvl3pPr>
            <a:lvl4pPr marL="0" indent="360299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52"/>
            <a:ext cx="8580438" cy="1219199"/>
          </a:xfrm>
        </p:spPr>
        <p:txBody>
          <a:bodyPr/>
          <a:lstStyle>
            <a:lvl1pPr marL="0" marR="0" indent="0" defTabSz="104287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95A2C-97B0-4F37-A37A-C10F5644461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7" y="1771651"/>
            <a:ext cx="8561139" cy="5324475"/>
          </a:xfrm>
        </p:spPr>
        <p:txBody>
          <a:bodyPr/>
          <a:lstStyle>
            <a:lvl1pPr marL="363474" indent="0">
              <a:buFontTx/>
              <a:buNone/>
              <a:defRPr b="1">
                <a:latin typeface="+mj-lt"/>
              </a:defRPr>
            </a:lvl1pPr>
            <a:lvl2pPr marL="363474" indent="0">
              <a:defRPr>
                <a:latin typeface="+mj-lt"/>
              </a:defRPr>
            </a:lvl2pPr>
            <a:lvl3pPr marL="628539" indent="-260304">
              <a:defRPr>
                <a:latin typeface="+mj-lt"/>
              </a:defRPr>
            </a:lvl3pPr>
            <a:lvl4pPr marL="0" indent="360299">
              <a:defRPr>
                <a:latin typeface="+mj-lt"/>
              </a:defRPr>
            </a:lvl4pPr>
            <a:lvl5pPr marL="143484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7" y="552452"/>
            <a:ext cx="8581268" cy="1219199"/>
          </a:xfrm>
        </p:spPr>
        <p:txBody>
          <a:bodyPr/>
          <a:lstStyle>
            <a:lvl1pPr marL="0" marR="0" indent="0" defTabSz="104287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13DA2B-D88F-4101-912C-9DE43376584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691813" cy="755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7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7" y="3781425"/>
            <a:ext cx="8561139" cy="3314700"/>
          </a:xfrm>
        </p:spPr>
        <p:txBody>
          <a:bodyPr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43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8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30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74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1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61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05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14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6A59E-A672-453A-8B07-30551BB68DD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59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17254-39B4-4CED-BEC6-C70A2F28413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6" y="1771650"/>
            <a:ext cx="4297419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6" indent="0">
              <a:buNone/>
              <a:defRPr sz="2300" b="1"/>
            </a:lvl2pPr>
            <a:lvl3pPr marL="1042872" indent="0">
              <a:buNone/>
              <a:defRPr sz="2100" b="1"/>
            </a:lvl3pPr>
            <a:lvl4pPr marL="1564308" indent="0">
              <a:buNone/>
              <a:defRPr sz="1800" b="1"/>
            </a:lvl4pPr>
            <a:lvl5pPr marL="2085744" indent="0">
              <a:buNone/>
              <a:defRPr sz="1800" b="1"/>
            </a:lvl5pPr>
            <a:lvl6pPr marL="2607179" indent="0">
              <a:buNone/>
              <a:defRPr sz="1800" b="1"/>
            </a:lvl6pPr>
            <a:lvl7pPr marL="3128616" indent="0">
              <a:buNone/>
              <a:defRPr sz="1800" b="1"/>
            </a:lvl7pPr>
            <a:lvl8pPr marL="3650052" indent="0">
              <a:buNone/>
              <a:defRPr sz="1800" b="1"/>
            </a:lvl8pPr>
            <a:lvl9pPr marL="4171487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6" y="2397901"/>
            <a:ext cx="4297419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2" y="1771650"/>
            <a:ext cx="4195762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6" indent="0">
              <a:buNone/>
              <a:defRPr sz="2300" b="1"/>
            </a:lvl2pPr>
            <a:lvl3pPr marL="1042872" indent="0">
              <a:buNone/>
              <a:defRPr sz="2100" b="1"/>
            </a:lvl3pPr>
            <a:lvl4pPr marL="1564308" indent="0">
              <a:buNone/>
              <a:defRPr sz="1800" b="1"/>
            </a:lvl4pPr>
            <a:lvl5pPr marL="2085744" indent="0">
              <a:buNone/>
              <a:defRPr sz="1800" b="1"/>
            </a:lvl5pPr>
            <a:lvl6pPr marL="2607179" indent="0">
              <a:buNone/>
              <a:defRPr sz="1800" b="1"/>
            </a:lvl6pPr>
            <a:lvl7pPr marL="3128616" indent="0">
              <a:buNone/>
              <a:defRPr sz="1800" b="1"/>
            </a:lvl7pPr>
            <a:lvl8pPr marL="3650052" indent="0">
              <a:buNone/>
              <a:defRPr sz="1800" b="1"/>
            </a:lvl8pPr>
            <a:lvl9pPr marL="4171487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2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03A29-998D-4187-8B51-53A7C7EAAC6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A6603D-391C-444B-995E-95854038712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578975" y="6475413"/>
            <a:ext cx="663575" cy="719137"/>
          </a:xfrm>
        </p:spPr>
        <p:txBody>
          <a:bodyPr/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061EE710-8FCD-40F1-AA7F-D8AF0BCC19E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2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2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436" indent="0">
              <a:buNone/>
              <a:defRPr sz="1400"/>
            </a:lvl2pPr>
            <a:lvl3pPr marL="1042872" indent="0">
              <a:buNone/>
              <a:defRPr sz="1100"/>
            </a:lvl3pPr>
            <a:lvl4pPr marL="1564308" indent="0">
              <a:buNone/>
              <a:defRPr sz="1000"/>
            </a:lvl4pPr>
            <a:lvl5pPr marL="2085744" indent="0">
              <a:buNone/>
              <a:defRPr sz="1000"/>
            </a:lvl5pPr>
            <a:lvl6pPr marL="2607179" indent="0">
              <a:buNone/>
              <a:defRPr sz="1000"/>
            </a:lvl6pPr>
            <a:lvl7pPr marL="3128616" indent="0">
              <a:buNone/>
              <a:defRPr sz="1000"/>
            </a:lvl7pPr>
            <a:lvl8pPr marL="3650052" indent="0">
              <a:buNone/>
              <a:defRPr sz="1000"/>
            </a:lvl8pPr>
            <a:lvl9pPr marL="4171487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B3A9B0-337D-4358-B312-226563051D4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954088" y="539750"/>
            <a:ext cx="8588375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287" tIns="52144" rIns="104287" bIns="521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954088" y="1763713"/>
            <a:ext cx="8588375" cy="533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287" tIns="52144" rIns="104287" bIns="521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988" y="7008813"/>
            <a:ext cx="2495550" cy="401637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l" defTabSz="1042872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ctr" defTabSz="1042872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0" y="6661150"/>
            <a:ext cx="725488" cy="696913"/>
          </a:xfrm>
          <a:prstGeom prst="rect">
            <a:avLst/>
          </a:prstGeom>
        </p:spPr>
        <p:txBody>
          <a:bodyPr vert="horz" lIns="104287" tIns="52144" rIns="104287" bIns="52144" rtlCol="0" anchor="ctr">
            <a:normAutofit/>
          </a:bodyPr>
          <a:lstStyle>
            <a:lvl1pPr algn="ctr" defTabSz="1042872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 sz="270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8AFE411-82DC-4216-9AF4-B34672DEDF2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10" r:id="rId1"/>
    <p:sldLayoutId id="2147485011" r:id="rId2"/>
    <p:sldLayoutId id="2147485012" r:id="rId3"/>
    <p:sldLayoutId id="2147485013" r:id="rId4"/>
    <p:sldLayoutId id="2147485014" r:id="rId5"/>
    <p:sldLayoutId id="2147485009" r:id="rId6"/>
    <p:sldLayoutId id="2147485015" r:id="rId7"/>
    <p:sldLayoutId id="2147485016" r:id="rId8"/>
    <p:sldLayoutId id="2147485008" r:id="rId9"/>
    <p:sldLayoutId id="2147485007" r:id="rId10"/>
    <p:sldLayoutId id="2147485006" r:id="rId11"/>
    <p:sldLayoutId id="2147485005" r:id="rId12"/>
  </p:sldLayoutIdLst>
  <p:hf hdr="0" ftr="0" dt="0"/>
  <p:txStyles>
    <p:titleStyle>
      <a:lvl1pPr algn="l" defTabSz="1041400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1041400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2pPr>
      <a:lvl3pPr algn="l" defTabSz="1041400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3pPr>
      <a:lvl4pPr algn="l" defTabSz="1041400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4pPr>
      <a:lvl5pPr algn="l" defTabSz="1041400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5pPr>
      <a:lvl6pPr marL="457120" algn="l" defTabSz="1042804" rtl="0" fontAlgn="base">
        <a:lnSpc>
          <a:spcPts val="5199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6pPr>
      <a:lvl7pPr marL="914239" algn="l" defTabSz="1042804" rtl="0" fontAlgn="base">
        <a:lnSpc>
          <a:spcPts val="5199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7pPr>
      <a:lvl8pPr marL="1371358" algn="l" defTabSz="1042804" rtl="0" fontAlgn="base">
        <a:lnSpc>
          <a:spcPts val="5199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8pPr>
      <a:lvl9pPr marL="1828477" algn="l" defTabSz="1042804" rtl="0" fontAlgn="base">
        <a:lnSpc>
          <a:spcPts val="5199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9pPr>
    </p:titleStyle>
    <p:bodyStyle>
      <a:lvl1pPr marL="361950" indent="-361950" algn="l" defTabSz="1041400" rtl="0" eaLnBrk="0" fontAlgn="base" hangingPunct="0">
        <a:spcBef>
          <a:spcPct val="20000"/>
        </a:spcBef>
        <a:spcAft>
          <a:spcPct val="0"/>
        </a:spcAft>
        <a:buFont typeface="Calibri" pitchFamily="34" charset="0"/>
        <a:buChar char="•"/>
        <a:defRPr sz="3700" kern="1200">
          <a:solidFill>
            <a:srgbClr val="005AA9"/>
          </a:solidFill>
          <a:latin typeface="+mj-lt"/>
          <a:ea typeface="+mn-ea"/>
          <a:cs typeface="+mn-cs"/>
        </a:defRPr>
      </a:lvl1pPr>
      <a:lvl2pPr marL="361950" indent="92075" algn="l" defTabSz="10414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rgbClr val="504F53"/>
          </a:solidFill>
          <a:latin typeface="+mj-lt"/>
          <a:ea typeface="+mn-ea"/>
          <a:cs typeface="+mn-cs"/>
        </a:defRPr>
      </a:lvl2pPr>
      <a:lvl3pPr marL="711200" indent="-258763" algn="l" defTabSz="10414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504F53"/>
          </a:solidFill>
          <a:latin typeface="+mj-lt"/>
          <a:ea typeface="+mn-ea"/>
          <a:cs typeface="+mn-cs"/>
        </a:defRPr>
      </a:lvl3pPr>
      <a:lvl4pPr marL="1598613" indent="-1238250" algn="just" defTabSz="1041400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charset="0"/>
        <a:buChar char="–"/>
        <a:defRPr sz="1600" kern="1200">
          <a:solidFill>
            <a:srgbClr val="504F53"/>
          </a:solidFill>
          <a:latin typeface="+mj-lt"/>
          <a:ea typeface="+mn-ea"/>
          <a:cs typeface="+mn-cs"/>
        </a:defRPr>
      </a:lvl4pPr>
      <a:lvl5pPr marL="1433513" indent="392113" algn="l" defTabSz="1041400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charset="0"/>
        <a:buChar char="»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867898" indent="-260718" algn="l" defTabSz="10428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333" indent="-260718" algn="l" defTabSz="10428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770" indent="-260718" algn="l" defTabSz="10428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206" indent="-260718" algn="l" defTabSz="10428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436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872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308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744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179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616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052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1487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hyperlink" Target="consultantplus://offline/ref=3DDCE49A73261DC22033FC0A7F3997AF3C6FA4CDC0836D7D33A8654E43F62AF18AF276E3E5C154580FBE0D566717AE8239B1CEC517EA8A410AH4I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327" y="901700"/>
            <a:ext cx="1584325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666180" y="2609850"/>
            <a:ext cx="9505056" cy="1464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789" tIns="54405" rIns="108789" bIns="54405">
            <a:spAutoFit/>
          </a:bodyPr>
          <a:lstStyle>
            <a:lvl1pPr defTabSz="1027113">
              <a:spcBef>
                <a:spcPct val="20000"/>
              </a:spcBef>
              <a:buFont typeface="+mj-lt"/>
              <a:defRPr sz="46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1027113">
              <a:spcBef>
                <a:spcPct val="20000"/>
              </a:spcBef>
              <a:buFont typeface="Arial" pitchFamily="34" charset="0"/>
              <a:defRPr sz="29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1027113">
              <a:spcBef>
                <a:spcPct val="20000"/>
              </a:spcBef>
              <a:buFont typeface="Arial" pitchFamily="34" charset="0"/>
              <a:buChar char="•"/>
              <a:defRPr sz="29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1027113">
              <a:lnSpc>
                <a:spcPts val="2263"/>
              </a:lnSpc>
              <a:spcBef>
                <a:spcPts val="500"/>
              </a:spcBef>
              <a:buFont typeface="Arial" pitchFamily="34" charset="0"/>
              <a:defRPr sz="20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1027113">
              <a:lnSpc>
                <a:spcPts val="2263"/>
              </a:lnSpc>
              <a:spcBef>
                <a:spcPts val="500"/>
              </a:spcBef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МИ </a:t>
            </a:r>
            <a:r>
              <a:rPr lang="ru-RU" altLang="ru-RU" sz="22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ФНС России по </a:t>
            </a:r>
            <a:r>
              <a:rPr lang="ru-RU" altLang="ru-RU" sz="2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крупнейшим налогоплательщикам №</a:t>
            </a:r>
            <a:r>
              <a:rPr lang="ru-RU" altLang="ru-RU" sz="2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200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и</a:t>
            </a:r>
            <a:r>
              <a:rPr lang="ru-RU" altLang="ru-RU" sz="22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.о</a:t>
            </a:r>
            <a:r>
              <a:rPr lang="ru-RU" altLang="ru-RU" sz="2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. заместитель начальника инспекции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Ревякин Алексей Викторович</a:t>
            </a:r>
            <a:endParaRPr lang="ru-RU" altLang="ru-RU" sz="22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200" dirty="0">
              <a:solidFill>
                <a:srgbClr val="005AAA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Box 42"/>
          <p:cNvSpPr txBox="1">
            <a:spLocks noChangeArrowheads="1"/>
          </p:cNvSpPr>
          <p:nvPr/>
        </p:nvSpPr>
        <p:spPr bwMode="auto">
          <a:xfrm>
            <a:off x="939801" y="6660951"/>
            <a:ext cx="8813800" cy="494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4172" tIns="62096" rIns="124172" bIns="62096">
            <a:spAutoFit/>
          </a:bodyPr>
          <a:lstStyle>
            <a:lvl1pPr defTabSz="1247775">
              <a:spcBef>
                <a:spcPct val="20000"/>
              </a:spcBef>
              <a:buFont typeface="+mj-lt"/>
              <a:defRPr sz="46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1247775">
              <a:spcBef>
                <a:spcPct val="20000"/>
              </a:spcBef>
              <a:buFont typeface="Arial" pitchFamily="34" charset="0"/>
              <a:defRPr sz="29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1247775">
              <a:spcBef>
                <a:spcPct val="20000"/>
              </a:spcBef>
              <a:buFont typeface="Arial" pitchFamily="34" charset="0"/>
              <a:buChar char="•"/>
              <a:defRPr sz="29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1247775">
              <a:lnSpc>
                <a:spcPts val="2263"/>
              </a:lnSpc>
              <a:spcBef>
                <a:spcPts val="500"/>
              </a:spcBef>
              <a:buFont typeface="Arial" pitchFamily="34" charset="0"/>
              <a:defRPr sz="20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1247775">
              <a:lnSpc>
                <a:spcPts val="2263"/>
              </a:lnSpc>
              <a:spcBef>
                <a:spcPts val="500"/>
              </a:spcBef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1247775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1247775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1247775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1247775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 smtClean="0">
                <a:solidFill>
                  <a:srgbClr val="7F7F7F"/>
                </a:solidFill>
                <a:latin typeface="Arial" panose="020B0604020202020204" pitchFamily="34" charset="0"/>
              </a:rPr>
              <a:t>Сентябрь 2019</a:t>
            </a:r>
            <a:endParaRPr lang="ru-RU" altLang="ru-RU" sz="2400" b="1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9" name="TextBox 42"/>
          <p:cNvSpPr txBox="1">
            <a:spLocks noChangeArrowheads="1"/>
          </p:cNvSpPr>
          <p:nvPr/>
        </p:nvSpPr>
        <p:spPr bwMode="auto">
          <a:xfrm>
            <a:off x="414152" y="4529549"/>
            <a:ext cx="9865096" cy="479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789" tIns="54405" rIns="108789" bIns="54405">
            <a:spAutoFit/>
          </a:bodyPr>
          <a:lstStyle>
            <a:lvl1pPr defTabSz="1027113">
              <a:spcBef>
                <a:spcPct val="20000"/>
              </a:spcBef>
              <a:buFont typeface="+mj-lt"/>
              <a:defRPr sz="46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1027113">
              <a:spcBef>
                <a:spcPct val="20000"/>
              </a:spcBef>
              <a:buFont typeface="Arial" pitchFamily="34" charset="0"/>
              <a:defRPr sz="29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1027113">
              <a:spcBef>
                <a:spcPct val="20000"/>
              </a:spcBef>
              <a:buFont typeface="Arial" pitchFamily="34" charset="0"/>
              <a:buChar char="•"/>
              <a:defRPr sz="29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1027113">
              <a:lnSpc>
                <a:spcPts val="2263"/>
              </a:lnSpc>
              <a:spcBef>
                <a:spcPts val="500"/>
              </a:spcBef>
              <a:buFont typeface="Arial" pitchFamily="34" charset="0"/>
              <a:defRPr sz="20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1027113">
              <a:lnSpc>
                <a:spcPts val="2263"/>
              </a:lnSpc>
              <a:spcBef>
                <a:spcPts val="500"/>
              </a:spcBef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Вступление в налоговый мониторинг в 2021 году</a:t>
            </a:r>
            <a:endParaRPr lang="ru-RU" altLang="ru-RU" sz="24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5133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9"/>
          <p:cNvSpPr>
            <a:spLocks/>
          </p:cNvSpPr>
          <p:nvPr/>
        </p:nvSpPr>
        <p:spPr bwMode="auto">
          <a:xfrm>
            <a:off x="708620" y="900311"/>
            <a:ext cx="93599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4269" tIns="52135" rIns="104269" bIns="52135" anchor="ctr"/>
          <a:lstStyle/>
          <a:p>
            <a:pPr>
              <a:defRPr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УСЛОВИЯ ДЛЯ ВСТУПЛЕНИЯ В НАЛОГОВЫЙ МОНИТОРИНГ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9734550" y="6661150"/>
            <a:ext cx="725488" cy="696913"/>
          </a:xfrm>
        </p:spPr>
        <p:txBody>
          <a:bodyPr/>
          <a:lstStyle/>
          <a:p>
            <a:pPr>
              <a:lnSpc>
                <a:spcPct val="100000"/>
              </a:lnSpc>
              <a:defRPr/>
            </a:pPr>
            <a:fld id="{66980C70-CE8E-4FA5-90F8-C7FDE1CEC9D4}" type="slidenum">
              <a:rPr lang="ru-RU" smtClean="0">
                <a:latin typeface="Arial Narrow" panose="020B0606020202030204" pitchFamily="34" charset="0"/>
              </a:rPr>
              <a:pPr>
                <a:lnSpc>
                  <a:spcPct val="100000"/>
                </a:lnSpc>
                <a:defRPr/>
              </a:pPr>
              <a:t>2</a:t>
            </a:fld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54210" y="1404367"/>
            <a:ext cx="8856985" cy="100811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104306" tIns="52153" rIns="104306" bIns="52153" rtlCol="0" anchor="ctr">
            <a:noAutofit/>
          </a:bodyPr>
          <a:lstStyle/>
          <a:p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 Налоговый мониторинг проводится налоговым органом на основании решения о проведении налогового </a:t>
            </a: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мониторинга, принятого по результатам рассмотрения заявления налогоплательщика о проведении налогового мониторинга</a:t>
            </a:r>
            <a:endParaRPr lang="ru-RU" sz="1800" dirty="0">
              <a:solidFill>
                <a:schemeClr val="tx2">
                  <a:lumMod val="75000"/>
                </a:schemeClr>
              </a:solidFill>
              <a:latin typeface="Arial Narrow" pitchFamily="34" charset="0"/>
              <a:hlinkClick r:id="rId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18208" y="1260351"/>
            <a:ext cx="8568951" cy="864096"/>
          </a:xfrm>
          <a:prstGeom prst="rect">
            <a:avLst/>
          </a:prstGeom>
          <a:noFill/>
          <a:ln w="38100">
            <a:noFill/>
          </a:ln>
        </p:spPr>
        <p:txBody>
          <a:bodyPr vert="horz" wrap="square" lIns="104306" tIns="52153" rIns="104306" bIns="52153" rtlCol="0" anchor="ctr">
            <a:normAutofit/>
          </a:bodyPr>
          <a:lstStyle/>
          <a:p>
            <a:endParaRPr lang="ru-RU" sz="2000" dirty="0">
              <a:latin typeface="Arial Narrow" panose="020B060602020203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54212" y="2988543"/>
            <a:ext cx="2952328" cy="50405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Условия для вступления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210796" y="2988543"/>
            <a:ext cx="3528392" cy="50405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Нормативное регулирование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250356" y="3348583"/>
            <a:ext cx="3024336" cy="1004379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Крупнейшие налогоплательщики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412581" y="5080508"/>
            <a:ext cx="2444509" cy="1004379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Регламент информационного взаимодействия</a:t>
            </a:r>
          </a:p>
        </p:txBody>
      </p:sp>
      <p:pic>
        <p:nvPicPr>
          <p:cNvPr id="24" name="Рисунок 23" descr="http://alexahin.ru/images/2017-2/ende.gif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210" y="3441951"/>
            <a:ext cx="1368154" cy="12747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Рисунок 24" descr="https://1-krym.ru/media/k2/items/cache/1d36d23b156ead252433d4ce2c21c387_XL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202" y="4917582"/>
            <a:ext cx="1475170" cy="1167305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TextBox 25"/>
          <p:cNvSpPr txBox="1"/>
          <p:nvPr/>
        </p:nvSpPr>
        <p:spPr>
          <a:xfrm>
            <a:off x="2400088" y="6192832"/>
            <a:ext cx="1875440" cy="1004379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lnSpcReduction="1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Система внутреннего налогового контроля</a:t>
            </a:r>
          </a:p>
        </p:txBody>
      </p:sp>
      <p:pic>
        <p:nvPicPr>
          <p:cNvPr id="27" name="Рисунок 26" descr="https://dmsh-shuya.krl.muzkult.ru/img/upload/2752/image_image_1221456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580" y="6164395"/>
            <a:ext cx="1530792" cy="1072619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TextBox 27"/>
          <p:cNvSpPr txBox="1"/>
          <p:nvPr/>
        </p:nvSpPr>
        <p:spPr>
          <a:xfrm>
            <a:off x="2275690" y="3852640"/>
            <a:ext cx="2124236" cy="1080119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285750" marR="0" indent="-28575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Налоги 300 млн. руб.</a:t>
            </a:r>
          </a:p>
          <a:p>
            <a:pPr marL="285750" marR="0" indent="-28575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Доходы 3 млрд. руб.</a:t>
            </a:r>
          </a:p>
          <a:p>
            <a:pPr marL="285750" marR="0" indent="-28575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Активы</a:t>
            </a:r>
            <a:r>
              <a:rPr kumimoji="0" lang="ru-RU" sz="1400" b="1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 3 млрд. руб.</a:t>
            </a: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352241" y="3852639"/>
            <a:ext cx="1276827" cy="50405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 fontAlgn="auto">
              <a:spcAft>
                <a:spcPts val="0"/>
              </a:spcAft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п. 3 ст. 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105.26 НК 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РФ </a:t>
            </a: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642844" y="3852639"/>
            <a:ext cx="3096344" cy="87227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Раздел </a:t>
            </a:r>
            <a:r>
              <a:rPr kumimoji="0" 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V</a:t>
            </a: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.2. «Налоговый контроль в форме налогового мониторинга» части первой НК РФ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347414" y="4932759"/>
            <a:ext cx="1276827" cy="50405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 fontAlgn="auto">
              <a:spcAft>
                <a:spcPts val="0"/>
              </a:spcAft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п. 6 ст. 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105.26 НК РФ</a:t>
            </a: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629069" y="4932759"/>
            <a:ext cx="3096344" cy="115212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Приказ ФНС России от 21.04.2017                    № ММВ-7-15/323</a:t>
            </a:r>
            <a:r>
              <a:rPr kumimoji="0" lang="en-US" sz="1400" b="1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@</a:t>
            </a:r>
            <a:r>
              <a:rPr kumimoji="0" lang="ru-RU" sz="1400" b="1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 «Об утверждении форм документов, используемых при проведении налогового мониторинга и требований к ним»</a:t>
            </a: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352241" y="6300911"/>
            <a:ext cx="1276827" cy="44202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 fontAlgn="auto">
              <a:spcAft>
                <a:spcPts val="0"/>
              </a:spcAft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п. 7 ст. 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105.26 НК </a:t>
            </a: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Arial Narrow" panose="020B0606020202030204" pitchFamily="34" charset="0"/>
                <a:ea typeface="+mj-ea"/>
                <a:cs typeface="+mj-cs"/>
              </a:rPr>
              <a:t>РФ </a:t>
            </a: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633896" y="6300911"/>
            <a:ext cx="3096344" cy="88218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Приказ ФНС России от 16.06.2017                    № ММВ-7-15/509</a:t>
            </a:r>
            <a:r>
              <a:rPr kumimoji="0" lang="en-US" sz="1400" b="1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@</a:t>
            </a:r>
            <a:r>
              <a:rPr kumimoji="0" lang="ru-RU" sz="1400" b="1" i="0" u="none" strike="noStrike" kern="1200" cap="none" spc="0" normalizeH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Arial Narrow" panose="020B0606020202030204" pitchFamily="34" charset="0"/>
                <a:ea typeface="+mj-ea"/>
                <a:cs typeface="+mj-cs"/>
              </a:rPr>
              <a:t> «Об утверждении требований к организации системы внутреннего контроля»</a:t>
            </a:r>
            <a:endParaRPr kumimoji="0" lang="ru-RU" sz="14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Arial Narrow" panose="020B0606020202030204" pitchFamily="34" charset="0"/>
              <a:ea typeface="+mj-ea"/>
              <a:cs typeface="+mj-cs"/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4203519" y="4477181"/>
            <a:ext cx="999164" cy="1463690"/>
          </a:xfrm>
          <a:custGeom>
            <a:avLst/>
            <a:gdLst>
              <a:gd name="connsiteX0" fmla="*/ 0 w 999164"/>
              <a:gd name="connsiteY0" fmla="*/ 591140 h 1534810"/>
              <a:gd name="connsiteX1" fmla="*/ 509743 w 999164"/>
              <a:gd name="connsiteY1" fmla="*/ 591140 h 1534810"/>
              <a:gd name="connsiteX2" fmla="*/ 509743 w 999164"/>
              <a:gd name="connsiteY2" fmla="*/ 0 h 1534810"/>
              <a:gd name="connsiteX3" fmla="*/ 999164 w 999164"/>
              <a:gd name="connsiteY3" fmla="*/ 767405 h 1534810"/>
              <a:gd name="connsiteX4" fmla="*/ 509743 w 999164"/>
              <a:gd name="connsiteY4" fmla="*/ 1534810 h 1534810"/>
              <a:gd name="connsiteX5" fmla="*/ 509743 w 999164"/>
              <a:gd name="connsiteY5" fmla="*/ 943670 h 1534810"/>
              <a:gd name="connsiteX6" fmla="*/ 0 w 999164"/>
              <a:gd name="connsiteY6" fmla="*/ 943670 h 1534810"/>
              <a:gd name="connsiteX7" fmla="*/ 0 w 999164"/>
              <a:gd name="connsiteY7" fmla="*/ 591140 h 1534810"/>
              <a:gd name="connsiteX0" fmla="*/ 0 w 999164"/>
              <a:gd name="connsiteY0" fmla="*/ 591140 h 1534810"/>
              <a:gd name="connsiteX1" fmla="*/ 509743 w 999164"/>
              <a:gd name="connsiteY1" fmla="*/ 591140 h 1534810"/>
              <a:gd name="connsiteX2" fmla="*/ 509743 w 999164"/>
              <a:gd name="connsiteY2" fmla="*/ 0 h 1534810"/>
              <a:gd name="connsiteX3" fmla="*/ 999164 w 999164"/>
              <a:gd name="connsiteY3" fmla="*/ 767405 h 1534810"/>
              <a:gd name="connsiteX4" fmla="*/ 357343 w 999164"/>
              <a:gd name="connsiteY4" fmla="*/ 1534810 h 1534810"/>
              <a:gd name="connsiteX5" fmla="*/ 509743 w 999164"/>
              <a:gd name="connsiteY5" fmla="*/ 943670 h 1534810"/>
              <a:gd name="connsiteX6" fmla="*/ 0 w 999164"/>
              <a:gd name="connsiteY6" fmla="*/ 943670 h 1534810"/>
              <a:gd name="connsiteX7" fmla="*/ 0 w 999164"/>
              <a:gd name="connsiteY7" fmla="*/ 591140 h 1534810"/>
              <a:gd name="connsiteX0" fmla="*/ 0 w 999164"/>
              <a:gd name="connsiteY0" fmla="*/ 520020 h 1463690"/>
              <a:gd name="connsiteX1" fmla="*/ 509743 w 999164"/>
              <a:gd name="connsiteY1" fmla="*/ 520020 h 1463690"/>
              <a:gd name="connsiteX2" fmla="*/ 377663 w 999164"/>
              <a:gd name="connsiteY2" fmla="*/ 0 h 1463690"/>
              <a:gd name="connsiteX3" fmla="*/ 999164 w 999164"/>
              <a:gd name="connsiteY3" fmla="*/ 696285 h 1463690"/>
              <a:gd name="connsiteX4" fmla="*/ 357343 w 999164"/>
              <a:gd name="connsiteY4" fmla="*/ 1463690 h 1463690"/>
              <a:gd name="connsiteX5" fmla="*/ 509743 w 999164"/>
              <a:gd name="connsiteY5" fmla="*/ 872550 h 1463690"/>
              <a:gd name="connsiteX6" fmla="*/ 0 w 999164"/>
              <a:gd name="connsiteY6" fmla="*/ 872550 h 1463690"/>
              <a:gd name="connsiteX7" fmla="*/ 0 w 999164"/>
              <a:gd name="connsiteY7" fmla="*/ 520020 h 1463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99164" h="1463690">
                <a:moveTo>
                  <a:pt x="0" y="520020"/>
                </a:moveTo>
                <a:lnTo>
                  <a:pt x="509743" y="520020"/>
                </a:lnTo>
                <a:lnTo>
                  <a:pt x="377663" y="0"/>
                </a:lnTo>
                <a:lnTo>
                  <a:pt x="999164" y="696285"/>
                </a:lnTo>
                <a:lnTo>
                  <a:pt x="357343" y="1463690"/>
                </a:lnTo>
                <a:lnTo>
                  <a:pt x="509743" y="872550"/>
                </a:lnTo>
                <a:lnTo>
                  <a:pt x="0" y="872550"/>
                </a:lnTo>
                <a:lnTo>
                  <a:pt x="0" y="52002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8859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1A6603D-391C-444B-995E-95854038712B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4" name="TextBox 28"/>
          <p:cNvSpPr txBox="1">
            <a:spLocks noChangeArrowheads="1"/>
          </p:cNvSpPr>
          <p:nvPr/>
        </p:nvSpPr>
        <p:spPr bwMode="auto">
          <a:xfrm>
            <a:off x="720999" y="756295"/>
            <a:ext cx="8946182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8961" tIns="59481" rIns="118961" bIns="59481" anchor="ctr">
            <a:noAutofit/>
          </a:bodyPr>
          <a:lstStyle/>
          <a:p>
            <a:pPr>
              <a:defRPr/>
            </a:pPr>
            <a:r>
              <a:rPr lang="ru-RU" sz="2400" b="1" cap="all" dirty="0" smtClean="0">
                <a:solidFill>
                  <a:srgbClr val="005AA9"/>
                </a:solidFill>
                <a:latin typeface="+mj-lt"/>
                <a:ea typeface="+mj-ea"/>
                <a:cs typeface="Times New Roman" panose="02020603050405020304" pitchFamily="18" charset="0"/>
              </a:rPr>
              <a:t>Преимущества налогового мониторинга</a:t>
            </a:r>
            <a:endParaRPr lang="ru-RU" sz="2400" b="1" cap="all" dirty="0">
              <a:solidFill>
                <a:srgbClr val="005AA9"/>
              </a:solidFill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08357" y="1493262"/>
            <a:ext cx="8762188" cy="57606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  <a:latin typeface="Arial Narrow" pitchFamily="34" charset="0"/>
              </a:rPr>
              <a:t>Создание позитивной среды взаимодействия между налогоплательщиком и налоговым органом</a:t>
            </a:r>
            <a:endParaRPr lang="ru-RU" sz="1800" dirty="0">
              <a:solidFill>
                <a:schemeClr val="accent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08356" y="2268463"/>
            <a:ext cx="3076832" cy="623884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Прямоугольник 7"/>
          <p:cNvSpPr/>
          <p:nvPr/>
        </p:nvSpPr>
        <p:spPr>
          <a:xfrm>
            <a:off x="6945343" y="2240766"/>
            <a:ext cx="2865853" cy="623884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Прямоугольник 11"/>
          <p:cNvSpPr/>
          <p:nvPr/>
        </p:nvSpPr>
        <p:spPr>
          <a:xfrm>
            <a:off x="1098228" y="2254614"/>
            <a:ext cx="3286216" cy="59618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Для налогоплательщика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596988" y="2254613"/>
            <a:ext cx="3142200" cy="59618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Arial Narrow" pitchFamily="34" charset="0"/>
              </a:rPr>
              <a:t>Для налогового органа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4" name="Блок-схема: узел 13"/>
          <p:cNvSpPr/>
          <p:nvPr/>
        </p:nvSpPr>
        <p:spPr>
          <a:xfrm>
            <a:off x="720999" y="2436389"/>
            <a:ext cx="288032" cy="288032"/>
          </a:xfrm>
          <a:prstGeom prst="flowChartConnector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узел 14"/>
          <p:cNvSpPr/>
          <p:nvPr/>
        </p:nvSpPr>
        <p:spPr>
          <a:xfrm>
            <a:off x="6138788" y="2436389"/>
            <a:ext cx="288032" cy="288032"/>
          </a:xfrm>
          <a:prstGeom prst="flowChartConnector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с вырезом 15"/>
          <p:cNvSpPr/>
          <p:nvPr/>
        </p:nvSpPr>
        <p:spPr>
          <a:xfrm>
            <a:off x="738189" y="3048681"/>
            <a:ext cx="264001" cy="227894"/>
          </a:xfrm>
          <a:prstGeom prst="notched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7" name="Стрелка вправо с вырезом 16"/>
          <p:cNvSpPr/>
          <p:nvPr/>
        </p:nvSpPr>
        <p:spPr>
          <a:xfrm>
            <a:off x="738190" y="3624745"/>
            <a:ext cx="264001" cy="227894"/>
          </a:xfrm>
          <a:prstGeom prst="notched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Стрелка вправо с вырезом 17"/>
          <p:cNvSpPr/>
          <p:nvPr/>
        </p:nvSpPr>
        <p:spPr>
          <a:xfrm>
            <a:off x="762219" y="6865105"/>
            <a:ext cx="264001" cy="227894"/>
          </a:xfrm>
          <a:prstGeom prst="notched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" name="Стрелка вправо с вырезом 18"/>
          <p:cNvSpPr/>
          <p:nvPr/>
        </p:nvSpPr>
        <p:spPr>
          <a:xfrm>
            <a:off x="776808" y="4212679"/>
            <a:ext cx="264001" cy="227894"/>
          </a:xfrm>
          <a:prstGeom prst="notched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0" name="Стрелка вправо с вырезом 19"/>
          <p:cNvSpPr/>
          <p:nvPr/>
        </p:nvSpPr>
        <p:spPr>
          <a:xfrm>
            <a:off x="776806" y="4776873"/>
            <a:ext cx="264001" cy="227894"/>
          </a:xfrm>
          <a:prstGeom prst="notched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1" name="Стрелка вправо с вырезом 20"/>
          <p:cNvSpPr/>
          <p:nvPr/>
        </p:nvSpPr>
        <p:spPr>
          <a:xfrm>
            <a:off x="779999" y="5784985"/>
            <a:ext cx="264001" cy="227894"/>
          </a:xfrm>
          <a:prstGeom prst="notched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2" name="Стрелка вправо с вырезом 21"/>
          <p:cNvSpPr/>
          <p:nvPr/>
        </p:nvSpPr>
        <p:spPr>
          <a:xfrm>
            <a:off x="779999" y="5352937"/>
            <a:ext cx="264001" cy="227894"/>
          </a:xfrm>
          <a:prstGeom prst="notched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3" name="Стрелка вправо с вырезом 22"/>
          <p:cNvSpPr/>
          <p:nvPr/>
        </p:nvSpPr>
        <p:spPr>
          <a:xfrm>
            <a:off x="779999" y="6289041"/>
            <a:ext cx="264001" cy="227894"/>
          </a:xfrm>
          <a:prstGeom prst="notchedRightArrow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4" name="Группа 23"/>
          <p:cNvGrpSpPr/>
          <p:nvPr/>
        </p:nvGrpSpPr>
        <p:grpSpPr>
          <a:xfrm>
            <a:off x="1098228" y="2916535"/>
            <a:ext cx="3276000" cy="504000"/>
            <a:chOff x="844072" y="537233"/>
            <a:chExt cx="3281739" cy="454427"/>
          </a:xfrm>
        </p:grpSpPr>
        <p:sp>
          <p:nvSpPr>
            <p:cNvPr id="46" name="Прямоугольник 45"/>
            <p:cNvSpPr/>
            <p:nvPr/>
          </p:nvSpPr>
          <p:spPr>
            <a:xfrm>
              <a:off x="844072" y="537233"/>
              <a:ext cx="3281739" cy="454427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7" name="Прямоугольник 46"/>
            <p:cNvSpPr/>
            <p:nvPr/>
          </p:nvSpPr>
          <p:spPr>
            <a:xfrm>
              <a:off x="844072" y="537233"/>
              <a:ext cx="3281739" cy="4544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5344" tIns="85344" rIns="85344" bIns="85344" numCol="1" spcCol="1270" anchor="ctr" anchorCtr="0">
              <a:noAutofit/>
            </a:bodyPr>
            <a:lstStyle/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 smtClean="0">
                  <a:latin typeface="Arial Narrow" pitchFamily="34" charset="0"/>
                </a:rPr>
                <a:t>возможность освобождения от выездных и камеральных налоговых проверок;</a:t>
              </a:r>
              <a:endParaRPr lang="ru-RU" sz="1200" kern="1200" dirty="0">
                <a:latin typeface="Arial Narrow" pitchFamily="34" charset="0"/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1098228" y="3492655"/>
            <a:ext cx="3276000" cy="504000"/>
            <a:chOff x="862301" y="1061181"/>
            <a:chExt cx="2993285" cy="454427"/>
          </a:xfrm>
        </p:grpSpPr>
        <p:sp>
          <p:nvSpPr>
            <p:cNvPr id="44" name="Прямоугольник 43"/>
            <p:cNvSpPr/>
            <p:nvPr/>
          </p:nvSpPr>
          <p:spPr>
            <a:xfrm>
              <a:off x="862301" y="1061181"/>
              <a:ext cx="2993285" cy="454427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5" name="Прямоугольник 44"/>
            <p:cNvSpPr/>
            <p:nvPr/>
          </p:nvSpPr>
          <p:spPr>
            <a:xfrm>
              <a:off x="862301" y="1061181"/>
              <a:ext cx="2993285" cy="4544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5344" tIns="85344" rIns="85344" bIns="85344" numCol="1" spcCol="1270" anchor="ctr" anchorCtr="0">
              <a:noAutofit/>
            </a:bodyPr>
            <a:lstStyle/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 smtClean="0">
                  <a:latin typeface="Arial Narrow" pitchFamily="34" charset="0"/>
                </a:rPr>
                <a:t>возможность оперативно исправить ошибку или объяснить нестандартную ситуацию в рабочем режиме;</a:t>
              </a:r>
              <a:endParaRPr lang="ru-RU" sz="1200" kern="1200" dirty="0">
                <a:latin typeface="Arial Narrow" pitchFamily="34" charset="0"/>
              </a:endParaRP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1098228" y="4068719"/>
            <a:ext cx="3276000" cy="504000"/>
            <a:chOff x="854641" y="1554492"/>
            <a:chExt cx="3025680" cy="454427"/>
          </a:xfrm>
        </p:grpSpPr>
        <p:sp>
          <p:nvSpPr>
            <p:cNvPr id="42" name="Прямоугольник 41"/>
            <p:cNvSpPr/>
            <p:nvPr/>
          </p:nvSpPr>
          <p:spPr>
            <a:xfrm>
              <a:off x="854641" y="1554492"/>
              <a:ext cx="3025680" cy="454427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3" name="Прямоугольник 42"/>
            <p:cNvSpPr/>
            <p:nvPr/>
          </p:nvSpPr>
          <p:spPr>
            <a:xfrm>
              <a:off x="854641" y="1554492"/>
              <a:ext cx="3025680" cy="4544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5344" tIns="85344" rIns="85344" bIns="85344" numCol="1" spcCol="1270" anchor="ctr" anchorCtr="0">
              <a:noAutofit/>
            </a:bodyPr>
            <a:lstStyle/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 smtClean="0">
                  <a:latin typeface="Arial Narrow" pitchFamily="34" charset="0"/>
                </a:rPr>
                <a:t>легитимная возможность взаимодействия с налоговым органом для решения практических вопросов;</a:t>
              </a:r>
              <a:endParaRPr lang="ru-RU" sz="1200" kern="1200" dirty="0">
                <a:latin typeface="Arial Narrow" pitchFamily="34" charset="0"/>
              </a:endParaRP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1094450" y="4641646"/>
            <a:ext cx="3293772" cy="529063"/>
            <a:chOff x="838227" y="2203339"/>
            <a:chExt cx="3042094" cy="477025"/>
          </a:xfrm>
        </p:grpSpPr>
        <p:sp>
          <p:nvSpPr>
            <p:cNvPr id="40" name="Прямоугольник 39"/>
            <p:cNvSpPr/>
            <p:nvPr/>
          </p:nvSpPr>
          <p:spPr>
            <a:xfrm>
              <a:off x="854641" y="2203339"/>
              <a:ext cx="3025680" cy="454427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41" name="Прямоугольник 40"/>
            <p:cNvSpPr/>
            <p:nvPr/>
          </p:nvSpPr>
          <p:spPr>
            <a:xfrm>
              <a:off x="838227" y="2225937"/>
              <a:ext cx="3025680" cy="4544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5344" tIns="85344" rIns="85344" bIns="85344" numCol="1" spcCol="1270" anchor="ctr" anchorCtr="0">
              <a:noAutofit/>
            </a:bodyPr>
            <a:lstStyle/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 smtClean="0">
                  <a:latin typeface="Arial Narrow" pitchFamily="34" charset="0"/>
                </a:rPr>
                <a:t>возможность использовать </a:t>
              </a:r>
              <a:r>
                <a:rPr lang="ru-RU" sz="1200" kern="1200" dirty="0" err="1" smtClean="0">
                  <a:latin typeface="Arial Narrow" pitchFamily="34" charset="0"/>
                </a:rPr>
                <a:t>взаимосогласительные</a:t>
              </a:r>
              <a:r>
                <a:rPr lang="ru-RU" sz="1200" kern="1200" dirty="0" smtClean="0">
                  <a:latin typeface="Arial Narrow" pitchFamily="34" charset="0"/>
                </a:rPr>
                <a:t> процедуры после вынесения мотивированного мнения;</a:t>
              </a:r>
              <a:endParaRPr lang="ru-RU" sz="1200" kern="1200" dirty="0">
                <a:latin typeface="Arial Narrow" pitchFamily="34" charset="0"/>
              </a:endParaRPr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1098228" y="5220791"/>
            <a:ext cx="3276000" cy="504000"/>
            <a:chOff x="870921" y="2852186"/>
            <a:chExt cx="2977142" cy="454427"/>
          </a:xfrm>
        </p:grpSpPr>
        <p:sp>
          <p:nvSpPr>
            <p:cNvPr id="38" name="Прямоугольник 37"/>
            <p:cNvSpPr/>
            <p:nvPr/>
          </p:nvSpPr>
          <p:spPr>
            <a:xfrm>
              <a:off x="870921" y="2852186"/>
              <a:ext cx="2977142" cy="454427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" name="Прямоугольник 38"/>
            <p:cNvSpPr/>
            <p:nvPr/>
          </p:nvSpPr>
          <p:spPr>
            <a:xfrm>
              <a:off x="870921" y="2852186"/>
              <a:ext cx="2977142" cy="4544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5344" tIns="85344" rIns="85344" bIns="85344" numCol="1" spcCol="1270" anchor="ctr" anchorCtr="0">
              <a:noAutofit/>
            </a:bodyPr>
            <a:lstStyle/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 smtClean="0">
                  <a:latin typeface="Arial Narrow" pitchFamily="34" charset="0"/>
                </a:rPr>
                <a:t>снижение фискальных рисков (получения штрафов, расходов на судебное урегулирование конфликтов и других);</a:t>
              </a:r>
              <a:endParaRPr lang="ru-RU" sz="1200" kern="1200" dirty="0">
                <a:latin typeface="Arial Narrow" pitchFamily="34" charset="0"/>
              </a:endParaRP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1098228" y="5761878"/>
            <a:ext cx="3293772" cy="323009"/>
            <a:chOff x="925234" y="3345497"/>
            <a:chExt cx="2644012" cy="454427"/>
          </a:xfrm>
        </p:grpSpPr>
        <p:sp>
          <p:nvSpPr>
            <p:cNvPr id="36" name="Прямоугольник 35"/>
            <p:cNvSpPr/>
            <p:nvPr/>
          </p:nvSpPr>
          <p:spPr>
            <a:xfrm>
              <a:off x="925234" y="3345497"/>
              <a:ext cx="2629746" cy="454427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7" name="Прямоугольник 36"/>
            <p:cNvSpPr/>
            <p:nvPr/>
          </p:nvSpPr>
          <p:spPr>
            <a:xfrm>
              <a:off x="939500" y="3345497"/>
              <a:ext cx="2629746" cy="4544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5344" tIns="85344" rIns="85344" bIns="85344" numCol="1" spcCol="1270" anchor="ctr" anchorCtr="0">
              <a:noAutofit/>
            </a:bodyPr>
            <a:lstStyle/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 smtClean="0">
                  <a:latin typeface="Arial Narrow" pitchFamily="34" charset="0"/>
                </a:rPr>
                <a:t>снижение налоговых рисков;</a:t>
              </a: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1098228" y="6156895"/>
            <a:ext cx="3276000" cy="504000"/>
            <a:chOff x="960777" y="3796371"/>
            <a:chExt cx="2686245" cy="454427"/>
          </a:xfrm>
        </p:grpSpPr>
        <p:sp>
          <p:nvSpPr>
            <p:cNvPr id="34" name="Прямоугольник 33"/>
            <p:cNvSpPr/>
            <p:nvPr/>
          </p:nvSpPr>
          <p:spPr>
            <a:xfrm>
              <a:off x="960777" y="3796371"/>
              <a:ext cx="2686245" cy="454427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Прямоугольник 34"/>
            <p:cNvSpPr/>
            <p:nvPr/>
          </p:nvSpPr>
          <p:spPr>
            <a:xfrm>
              <a:off x="960777" y="3796371"/>
              <a:ext cx="2686245" cy="4544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5344" tIns="85344" rIns="85344" bIns="85344" numCol="1" spcCol="1270" anchor="ctr" anchorCtr="0">
              <a:noAutofit/>
            </a:bodyPr>
            <a:lstStyle/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 smtClean="0">
                  <a:latin typeface="Arial Narrow" pitchFamily="34" charset="0"/>
                </a:rPr>
                <a:t>замена аудиторских процедур регулярным мониторингом; </a:t>
              </a: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1098228" y="6732959"/>
            <a:ext cx="3276000" cy="504000"/>
            <a:chOff x="870921" y="4255914"/>
            <a:chExt cx="2745352" cy="454427"/>
          </a:xfrm>
        </p:grpSpPr>
        <p:sp>
          <p:nvSpPr>
            <p:cNvPr id="32" name="Прямоугольник 31"/>
            <p:cNvSpPr/>
            <p:nvPr/>
          </p:nvSpPr>
          <p:spPr>
            <a:xfrm>
              <a:off x="870921" y="4255914"/>
              <a:ext cx="2745352" cy="454427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" name="Прямоугольник 32"/>
            <p:cNvSpPr/>
            <p:nvPr/>
          </p:nvSpPr>
          <p:spPr>
            <a:xfrm>
              <a:off x="870921" y="4255914"/>
              <a:ext cx="2745352" cy="4544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5344" tIns="85344" rIns="85344" bIns="85344" numCol="1" spcCol="1270" anchor="ctr" anchorCtr="0">
              <a:noAutofit/>
            </a:bodyPr>
            <a:lstStyle/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 smtClean="0">
                  <a:latin typeface="Arial Narrow" pitchFamily="34" charset="0"/>
                </a:rPr>
                <a:t>Укрепление деловой репутации компании</a:t>
              </a:r>
            </a:p>
          </p:txBody>
        </p:sp>
      </p:grpSp>
      <p:sp>
        <p:nvSpPr>
          <p:cNvPr id="48" name="Стрелка вправо с вырезом 47"/>
          <p:cNvSpPr/>
          <p:nvPr/>
        </p:nvSpPr>
        <p:spPr>
          <a:xfrm>
            <a:off x="6138788" y="3235691"/>
            <a:ext cx="320371" cy="256786"/>
          </a:xfrm>
          <a:prstGeom prst="notchedRightArrow">
            <a:avLst/>
          </a:prstGeom>
          <a:solidFill>
            <a:schemeClr val="tx2">
              <a:lumMod val="60000"/>
              <a:lumOff val="40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49" name="Группа 48"/>
          <p:cNvGrpSpPr/>
          <p:nvPr/>
        </p:nvGrpSpPr>
        <p:grpSpPr>
          <a:xfrm>
            <a:off x="6601740" y="3033101"/>
            <a:ext cx="3068804" cy="583198"/>
            <a:chOff x="5124652" y="633166"/>
            <a:chExt cx="2760479" cy="583198"/>
          </a:xfrm>
        </p:grpSpPr>
        <p:sp>
          <p:nvSpPr>
            <p:cNvPr id="70" name="Прямоугольник 69"/>
            <p:cNvSpPr/>
            <p:nvPr/>
          </p:nvSpPr>
          <p:spPr>
            <a:xfrm>
              <a:off x="5124652" y="633166"/>
              <a:ext cx="2760479" cy="583198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1" name="Прямоугольник 70"/>
            <p:cNvSpPr/>
            <p:nvPr/>
          </p:nvSpPr>
          <p:spPr>
            <a:xfrm>
              <a:off x="5124652" y="633166"/>
              <a:ext cx="2760479" cy="58319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5344" tIns="85344" rIns="85344" bIns="85344" numCol="1" spcCol="1270" anchor="ctr" anchorCtr="0">
              <a:noAutofit/>
            </a:bodyPr>
            <a:lstStyle/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 smtClean="0">
                  <a:latin typeface="Arial Narrow" pitchFamily="34" charset="0"/>
                </a:rPr>
                <a:t>осуществление налогового контроля на постоянной основе;</a:t>
              </a:r>
              <a:endParaRPr lang="ru-RU" sz="1200" kern="1200" dirty="0">
                <a:latin typeface="Arial Narrow" pitchFamily="34" charset="0"/>
              </a:endParaRPr>
            </a:p>
          </p:txBody>
        </p:sp>
      </p:grpSp>
      <p:sp>
        <p:nvSpPr>
          <p:cNvPr id="50" name="Стрелка вправо с вырезом 49"/>
          <p:cNvSpPr/>
          <p:nvPr/>
        </p:nvSpPr>
        <p:spPr>
          <a:xfrm>
            <a:off x="6149381" y="3857841"/>
            <a:ext cx="320371" cy="256786"/>
          </a:xfrm>
          <a:prstGeom prst="notchedRightArrow">
            <a:avLst/>
          </a:prstGeom>
          <a:solidFill>
            <a:schemeClr val="tx2">
              <a:lumMod val="60000"/>
              <a:lumOff val="40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51" name="Группа 50"/>
          <p:cNvGrpSpPr/>
          <p:nvPr/>
        </p:nvGrpSpPr>
        <p:grpSpPr>
          <a:xfrm>
            <a:off x="6601740" y="3725785"/>
            <a:ext cx="3068804" cy="583198"/>
            <a:chOff x="5124652" y="1325850"/>
            <a:chExt cx="2760479" cy="583198"/>
          </a:xfrm>
        </p:grpSpPr>
        <p:sp>
          <p:nvSpPr>
            <p:cNvPr id="68" name="Прямоугольник 67"/>
            <p:cNvSpPr/>
            <p:nvPr/>
          </p:nvSpPr>
          <p:spPr>
            <a:xfrm>
              <a:off x="5124652" y="1325850"/>
              <a:ext cx="2760479" cy="583198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9" name="Прямоугольник 68"/>
            <p:cNvSpPr/>
            <p:nvPr/>
          </p:nvSpPr>
          <p:spPr>
            <a:xfrm>
              <a:off x="5124652" y="1325850"/>
              <a:ext cx="2760479" cy="58319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5344" tIns="85344" rIns="85344" bIns="85344" numCol="1" spcCol="1270" anchor="ctr" anchorCtr="0">
              <a:noAutofit/>
            </a:bodyPr>
            <a:lstStyle/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 smtClean="0">
                  <a:latin typeface="Arial Narrow" pitchFamily="34" charset="0"/>
                </a:rPr>
                <a:t>обеспечение постоянного доступа к документообороту хозяйственных операций в электронном режиме;</a:t>
              </a:r>
              <a:endParaRPr lang="ru-RU" sz="1200" kern="1200" dirty="0">
                <a:latin typeface="Arial Narrow" pitchFamily="34" charset="0"/>
              </a:endParaRPr>
            </a:p>
          </p:txBody>
        </p:sp>
      </p:grpSp>
      <p:sp>
        <p:nvSpPr>
          <p:cNvPr id="52" name="Стрелка вправо с вырезом 51"/>
          <p:cNvSpPr/>
          <p:nvPr/>
        </p:nvSpPr>
        <p:spPr>
          <a:xfrm>
            <a:off x="6149381" y="4557759"/>
            <a:ext cx="320371" cy="256786"/>
          </a:xfrm>
          <a:prstGeom prst="notchedRightArrow">
            <a:avLst/>
          </a:prstGeom>
          <a:solidFill>
            <a:schemeClr val="tx2">
              <a:lumMod val="60000"/>
              <a:lumOff val="40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53" name="Группа 52"/>
          <p:cNvGrpSpPr/>
          <p:nvPr/>
        </p:nvGrpSpPr>
        <p:grpSpPr>
          <a:xfrm>
            <a:off x="6601740" y="4425703"/>
            <a:ext cx="3068804" cy="583198"/>
            <a:chOff x="5124652" y="2025768"/>
            <a:chExt cx="2760479" cy="583198"/>
          </a:xfrm>
        </p:grpSpPr>
        <p:sp>
          <p:nvSpPr>
            <p:cNvPr id="66" name="Прямоугольник 65"/>
            <p:cNvSpPr/>
            <p:nvPr/>
          </p:nvSpPr>
          <p:spPr>
            <a:xfrm>
              <a:off x="5124652" y="2025768"/>
              <a:ext cx="2760479" cy="583198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7" name="Прямоугольник 66"/>
            <p:cNvSpPr/>
            <p:nvPr/>
          </p:nvSpPr>
          <p:spPr>
            <a:xfrm>
              <a:off x="5124652" y="2025768"/>
              <a:ext cx="2760479" cy="58319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5344" tIns="85344" rIns="85344" bIns="85344" numCol="1" spcCol="1270" anchor="ctr" anchorCtr="0">
              <a:noAutofit/>
            </a:bodyPr>
            <a:lstStyle/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 smtClean="0">
                  <a:latin typeface="Arial Narrow" pitchFamily="34" charset="0"/>
                </a:rPr>
                <a:t>уменьшение рисков применения бизнесом различных схем ухода от налогов;</a:t>
              </a:r>
              <a:endParaRPr lang="ru-RU" sz="1200" kern="1200" dirty="0">
                <a:latin typeface="Arial Narrow" pitchFamily="34" charset="0"/>
              </a:endParaRPr>
            </a:p>
          </p:txBody>
        </p:sp>
      </p:grpSp>
      <p:sp>
        <p:nvSpPr>
          <p:cNvPr id="54" name="Стрелка вправо с вырезом 53"/>
          <p:cNvSpPr/>
          <p:nvPr/>
        </p:nvSpPr>
        <p:spPr>
          <a:xfrm>
            <a:off x="6149381" y="5281157"/>
            <a:ext cx="320371" cy="256786"/>
          </a:xfrm>
          <a:prstGeom prst="notchedRightArrow">
            <a:avLst/>
          </a:prstGeom>
          <a:solidFill>
            <a:schemeClr val="tx2">
              <a:lumMod val="60000"/>
              <a:lumOff val="40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55" name="Группа 54"/>
          <p:cNvGrpSpPr/>
          <p:nvPr/>
        </p:nvGrpSpPr>
        <p:grpSpPr>
          <a:xfrm>
            <a:off x="6601740" y="5125620"/>
            <a:ext cx="3068804" cy="583198"/>
            <a:chOff x="5124652" y="2725685"/>
            <a:chExt cx="2760479" cy="583198"/>
          </a:xfrm>
        </p:grpSpPr>
        <p:sp>
          <p:nvSpPr>
            <p:cNvPr id="64" name="Прямоугольник 63"/>
            <p:cNvSpPr/>
            <p:nvPr/>
          </p:nvSpPr>
          <p:spPr>
            <a:xfrm>
              <a:off x="5124652" y="2725685"/>
              <a:ext cx="2760479" cy="583198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5" name="Прямоугольник 64"/>
            <p:cNvSpPr/>
            <p:nvPr/>
          </p:nvSpPr>
          <p:spPr>
            <a:xfrm>
              <a:off x="5124652" y="2725685"/>
              <a:ext cx="2760479" cy="58319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5344" tIns="85344" rIns="85344" bIns="85344" numCol="1" spcCol="1270" anchor="ctr" anchorCtr="0">
              <a:noAutofit/>
            </a:bodyPr>
            <a:lstStyle/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 smtClean="0">
                  <a:latin typeface="Arial Narrow" pitchFamily="34" charset="0"/>
                </a:rPr>
                <a:t>совершенствование </a:t>
              </a:r>
              <a:r>
                <a:rPr lang="ru-RU" sz="1200" kern="1200" dirty="0" err="1" smtClean="0">
                  <a:latin typeface="Arial Narrow" pitchFamily="34" charset="0"/>
                </a:rPr>
                <a:t>рискориентированной</a:t>
              </a:r>
              <a:r>
                <a:rPr lang="ru-RU" sz="1200" kern="1200" dirty="0" smtClean="0">
                  <a:latin typeface="Arial Narrow" pitchFamily="34" charset="0"/>
                </a:rPr>
                <a:t> системы администрирования налогов;</a:t>
              </a:r>
              <a:endParaRPr lang="ru-RU" sz="1200" kern="1200" dirty="0">
                <a:latin typeface="Arial Narrow" pitchFamily="34" charset="0"/>
              </a:endParaRPr>
            </a:p>
          </p:txBody>
        </p:sp>
      </p:grpSp>
      <p:sp>
        <p:nvSpPr>
          <p:cNvPr id="56" name="Стрелка вправо с вырезом 55"/>
          <p:cNvSpPr/>
          <p:nvPr/>
        </p:nvSpPr>
        <p:spPr>
          <a:xfrm>
            <a:off x="6149381" y="5957595"/>
            <a:ext cx="320371" cy="256786"/>
          </a:xfrm>
          <a:prstGeom prst="notchedRightArrow">
            <a:avLst/>
          </a:prstGeom>
          <a:solidFill>
            <a:schemeClr val="tx2">
              <a:lumMod val="60000"/>
              <a:lumOff val="40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57" name="Группа 56"/>
          <p:cNvGrpSpPr/>
          <p:nvPr/>
        </p:nvGrpSpPr>
        <p:grpSpPr>
          <a:xfrm>
            <a:off x="6601740" y="5825538"/>
            <a:ext cx="3068804" cy="583198"/>
            <a:chOff x="5124652" y="3425603"/>
            <a:chExt cx="2760479" cy="583198"/>
          </a:xfrm>
        </p:grpSpPr>
        <p:sp>
          <p:nvSpPr>
            <p:cNvPr id="62" name="Прямоугольник 61"/>
            <p:cNvSpPr/>
            <p:nvPr/>
          </p:nvSpPr>
          <p:spPr>
            <a:xfrm>
              <a:off x="5124652" y="3425603"/>
              <a:ext cx="2760479" cy="583198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3" name="Прямоугольник 62"/>
            <p:cNvSpPr/>
            <p:nvPr/>
          </p:nvSpPr>
          <p:spPr>
            <a:xfrm>
              <a:off x="5124652" y="3425603"/>
              <a:ext cx="2760479" cy="58319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5344" tIns="85344" rIns="85344" bIns="85344" numCol="1" spcCol="1270" anchor="ctr" anchorCtr="0">
              <a:noAutofit/>
            </a:bodyPr>
            <a:lstStyle/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 smtClean="0">
                  <a:latin typeface="Arial Narrow" pitchFamily="34" charset="0"/>
                </a:rPr>
                <a:t>формирование новых критериев отслеживания рисков ведения бизнеса;</a:t>
              </a:r>
              <a:endParaRPr lang="ru-RU" sz="1200" kern="1200" dirty="0">
                <a:latin typeface="Arial Narrow" pitchFamily="34" charset="0"/>
              </a:endParaRPr>
            </a:p>
          </p:txBody>
        </p:sp>
      </p:grpSp>
      <p:sp>
        <p:nvSpPr>
          <p:cNvPr id="58" name="Стрелка вправо с вырезом 57"/>
          <p:cNvSpPr/>
          <p:nvPr/>
        </p:nvSpPr>
        <p:spPr>
          <a:xfrm>
            <a:off x="6149381" y="6657511"/>
            <a:ext cx="320371" cy="256786"/>
          </a:xfrm>
          <a:prstGeom prst="notchedRightArrow">
            <a:avLst/>
          </a:prstGeom>
          <a:solidFill>
            <a:schemeClr val="tx2">
              <a:lumMod val="60000"/>
              <a:lumOff val="40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59" name="Группа 58"/>
          <p:cNvGrpSpPr/>
          <p:nvPr/>
        </p:nvGrpSpPr>
        <p:grpSpPr>
          <a:xfrm>
            <a:off x="6601740" y="6525456"/>
            <a:ext cx="3068804" cy="583198"/>
            <a:chOff x="5124652" y="4125521"/>
            <a:chExt cx="2760479" cy="583198"/>
          </a:xfrm>
        </p:grpSpPr>
        <p:sp>
          <p:nvSpPr>
            <p:cNvPr id="60" name="Прямоугольник 59"/>
            <p:cNvSpPr/>
            <p:nvPr/>
          </p:nvSpPr>
          <p:spPr>
            <a:xfrm>
              <a:off x="5124652" y="4125521"/>
              <a:ext cx="2760479" cy="583198"/>
            </a:xfrm>
            <a:prstGeom prst="rect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1" name="Прямоугольник 60"/>
            <p:cNvSpPr/>
            <p:nvPr/>
          </p:nvSpPr>
          <p:spPr>
            <a:xfrm>
              <a:off x="5124652" y="4125521"/>
              <a:ext cx="2760479" cy="58319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5344" tIns="85344" rIns="85344" bIns="85344" numCol="1" spcCol="1270" anchor="ctr" anchorCtr="0">
              <a:noAutofit/>
            </a:bodyPr>
            <a:lstStyle/>
            <a:p>
              <a:pPr lvl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 smtClean="0">
                  <a:latin typeface="Arial Narrow" pitchFamily="34" charset="0"/>
                </a:rPr>
                <a:t>снижение расходов на налоговое администрирование.</a:t>
              </a:r>
              <a:endParaRPr lang="ru-RU" sz="1200" kern="1200" dirty="0">
                <a:latin typeface="Arial Narrow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172803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8"/>
          <p:cNvSpPr txBox="1">
            <a:spLocks noChangeArrowheads="1"/>
          </p:cNvSpPr>
          <p:nvPr/>
        </p:nvSpPr>
        <p:spPr bwMode="auto">
          <a:xfrm>
            <a:off x="714189" y="612279"/>
            <a:ext cx="9313031" cy="1080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8961" tIns="59481" rIns="118961" bIns="59481" anchor="ctr">
            <a:noAutofit/>
          </a:bodyPr>
          <a:lstStyle/>
          <a:p>
            <a:pPr>
              <a:defRPr/>
            </a:pPr>
            <a:r>
              <a:rPr lang="ru-RU" sz="2400" b="1" cap="all" dirty="0" smtClean="0">
                <a:solidFill>
                  <a:srgbClr val="005AA9"/>
                </a:solidFill>
                <a:latin typeface="+mj-lt"/>
                <a:ea typeface="+mj-ea"/>
                <a:cs typeface="Times New Roman" panose="02020603050405020304" pitchFamily="18" charset="0"/>
              </a:rPr>
              <a:t>Вступление в налоговый мониторинг</a:t>
            </a:r>
            <a:endParaRPr lang="ru-RU" sz="2400" b="1" cap="all" dirty="0">
              <a:solidFill>
                <a:srgbClr val="005AA9"/>
              </a:solidFill>
              <a:latin typeface="+mj-lt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17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9734550" y="6661150"/>
            <a:ext cx="725488" cy="696913"/>
          </a:xfrm>
        </p:spPr>
        <p:txBody>
          <a:bodyPr/>
          <a:lstStyle/>
          <a:p>
            <a:pPr>
              <a:lnSpc>
                <a:spcPct val="100000"/>
              </a:lnSpc>
              <a:defRPr/>
            </a:pPr>
            <a:fld id="{66980C70-CE8E-4FA5-90F8-C7FDE1CEC9D4}" type="slidenum">
              <a:rPr lang="ru-RU" smtClean="0">
                <a:latin typeface="Arial Narrow" panose="020B0606020202030204" pitchFamily="34" charset="0"/>
              </a:rPr>
              <a:pPr>
                <a:lnSpc>
                  <a:spcPct val="100000"/>
                </a:lnSpc>
                <a:defRPr/>
              </a:pPr>
              <a:t>4</a:t>
            </a:fld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1962" y="4536715"/>
            <a:ext cx="2005202" cy="1513754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defTabSz="1043056" fontAlgn="auto">
              <a:lnSpc>
                <a:spcPct val="120000"/>
              </a:lnSpc>
              <a:spcAft>
                <a:spcPts val="0"/>
              </a:spcAft>
            </a:pP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ea typeface="+mj-ea"/>
                <a:cs typeface="+mj-cs"/>
              </a:rPr>
              <a:t>Этап 1.</a:t>
            </a:r>
          </a:p>
          <a:p>
            <a:pPr defTabSz="1043056" fontAlgn="auto">
              <a:lnSpc>
                <a:spcPct val="120000"/>
              </a:lnSpc>
              <a:spcAft>
                <a:spcPts val="0"/>
              </a:spcAft>
            </a:pP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ea typeface="+mj-ea"/>
                <a:cs typeface="+mj-cs"/>
              </a:rPr>
              <a:t>Утверждение дорожной карты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ea typeface="+mj-ea"/>
                <a:cs typeface="+mj-cs"/>
              </a:rPr>
              <a:t>для взаимодействия с налоговым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ea typeface="+mj-ea"/>
                <a:cs typeface="+mj-cs"/>
              </a:rPr>
              <a:t>органом по форме, рекомендованной письмом ФНС России от 07.05.2019 № ЕД-4-15/8599</a:t>
            </a:r>
            <a:r>
              <a:rPr lang="en-US" sz="1600" b="1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ea typeface="+mj-ea"/>
                <a:cs typeface="+mj-cs"/>
              </a:rPr>
              <a:t>@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ea typeface="+mj-ea"/>
                <a:cs typeface="+mj-cs"/>
              </a:rPr>
              <a:t> 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041023" y="3924647"/>
            <a:ext cx="2336937" cy="295232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  <a:ea typeface="+mj-ea"/>
                <a:cs typeface="+mj-cs"/>
              </a:rPr>
              <a:t>Этап 2.</a:t>
            </a:r>
          </a:p>
          <a:p>
            <a:pPr defTabSz="1043056" fontAlgn="auto">
              <a:spcAft>
                <a:spcPts val="0"/>
              </a:spcAft>
            </a:pPr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 Narrow" pitchFamily="34" charset="0"/>
              </a:rPr>
              <a:t>Инвентаризация бизнес-процессов, существующей системы внутреннего контроля. Разработка системы внутреннего контроля. Разработка регламента информационного взаимодействия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1991FF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387796" y="3995358"/>
            <a:ext cx="2336937" cy="238007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rgbClr val="7030A0"/>
                </a:solidFill>
                <a:latin typeface="Arial Narrow" pitchFamily="34" charset="0"/>
                <a:ea typeface="+mj-ea"/>
                <a:cs typeface="+mj-cs"/>
              </a:rPr>
              <a:t>Этап 3.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Методология и стандартизация налогового учета и налоговых регистров. Диагностика. Автоматизация налогового учета. Подготовка автоматизации взаимодействия с НО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010996" y="3060551"/>
            <a:ext cx="2336937" cy="2089025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  <a:latin typeface="Arial Narrow" pitchFamily="34" charset="0"/>
                <a:ea typeface="+mj-ea"/>
                <a:cs typeface="+mj-cs"/>
              </a:rPr>
              <a:t>Этап 4.</a:t>
            </a: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Завершение автоматизации взаимодействия с НО</a:t>
            </a:r>
          </a:p>
        </p:txBody>
      </p:sp>
      <p:sp>
        <p:nvSpPr>
          <p:cNvPr id="13" name="Овал 12"/>
          <p:cNvSpPr/>
          <p:nvPr/>
        </p:nvSpPr>
        <p:spPr>
          <a:xfrm>
            <a:off x="10099228" y="2896917"/>
            <a:ext cx="221547" cy="2160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7045861" y="2911401"/>
            <a:ext cx="221547" cy="2160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4873904" y="2911401"/>
            <a:ext cx="221547" cy="2160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2947976" y="2916535"/>
            <a:ext cx="221547" cy="2160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авая фигурная скобка 21"/>
          <p:cNvSpPr/>
          <p:nvPr/>
        </p:nvSpPr>
        <p:spPr>
          <a:xfrm rot="5400000">
            <a:off x="1804454" y="2563051"/>
            <a:ext cx="368411" cy="2374282"/>
          </a:xfrm>
          <a:prstGeom prst="righ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авая фигурная скобка 22"/>
          <p:cNvSpPr/>
          <p:nvPr/>
        </p:nvSpPr>
        <p:spPr>
          <a:xfrm rot="5400000">
            <a:off x="3605486" y="2205946"/>
            <a:ext cx="368411" cy="2374282"/>
          </a:xfrm>
          <a:prstGeom prst="rightBrace">
            <a:avLst/>
          </a:prstGeom>
          <a:ln w="28575">
            <a:solidFill>
              <a:srgbClr val="1991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авая фигурная скобка 23"/>
          <p:cNvSpPr/>
          <p:nvPr/>
        </p:nvSpPr>
        <p:spPr>
          <a:xfrm rot="5400000">
            <a:off x="5902142" y="2339291"/>
            <a:ext cx="337142" cy="2116039"/>
          </a:xfrm>
          <a:prstGeom prst="rightBrac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авая фигурная скобка 24"/>
          <p:cNvSpPr/>
          <p:nvPr/>
        </p:nvSpPr>
        <p:spPr>
          <a:xfrm rot="5400000">
            <a:off x="8524366" y="1854653"/>
            <a:ext cx="373103" cy="3072935"/>
          </a:xfrm>
          <a:prstGeom prst="rightBrac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2529711" y="2624679"/>
            <a:ext cx="1008112" cy="27223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01.10.2019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4603824" y="2622699"/>
            <a:ext cx="1008112" cy="27223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01.11.2019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127569" y="2651750"/>
            <a:ext cx="1008112" cy="27223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01.06.2020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074892" y="2634722"/>
            <a:ext cx="860685" cy="27223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01.07.2020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722861" y="2607955"/>
            <a:ext cx="1008112" cy="27223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01.11.2020</a:t>
            </a: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 flipH="1">
            <a:off x="8619478" y="3161364"/>
            <a:ext cx="282509" cy="202626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H="1">
            <a:off x="7800495" y="3152293"/>
            <a:ext cx="282509" cy="202626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H="1">
            <a:off x="8088527" y="3145957"/>
            <a:ext cx="282509" cy="202626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H="1">
            <a:off x="8359167" y="3145957"/>
            <a:ext cx="282509" cy="202626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H="1">
            <a:off x="6826053" y="3107945"/>
            <a:ext cx="282509" cy="202626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H="1">
            <a:off x="6507108" y="3128869"/>
            <a:ext cx="282509" cy="202626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H="1">
            <a:off x="6190128" y="3137251"/>
            <a:ext cx="282509" cy="202626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 flipH="1">
            <a:off x="5894445" y="3128869"/>
            <a:ext cx="282509" cy="202626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 flipH="1">
            <a:off x="5611936" y="3128869"/>
            <a:ext cx="282509" cy="202626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H="1">
            <a:off x="5346700" y="3128869"/>
            <a:ext cx="282509" cy="202626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flipH="1">
            <a:off x="5095451" y="3107945"/>
            <a:ext cx="282509" cy="202626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flipH="1">
            <a:off x="4603824" y="3152293"/>
            <a:ext cx="282509" cy="202626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flipH="1">
            <a:off x="3255314" y="3152293"/>
            <a:ext cx="282509" cy="202626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H="1">
            <a:off x="2957509" y="3161364"/>
            <a:ext cx="282509" cy="202626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H="1">
            <a:off x="2665467" y="3152293"/>
            <a:ext cx="282509" cy="202626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flipH="1">
            <a:off x="3561821" y="3161364"/>
            <a:ext cx="282509" cy="202626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flipH="1">
            <a:off x="3886886" y="3152293"/>
            <a:ext cx="282509" cy="202626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 flipH="1">
            <a:off x="4227218" y="3139370"/>
            <a:ext cx="282509" cy="202626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flipH="1">
            <a:off x="2806721" y="3476356"/>
            <a:ext cx="282509" cy="202626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flipH="1">
            <a:off x="1818130" y="3476356"/>
            <a:ext cx="282509" cy="202626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 flipH="1">
            <a:off x="2160130" y="3447495"/>
            <a:ext cx="282509" cy="202626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flipH="1">
            <a:off x="2461295" y="3464673"/>
            <a:ext cx="282509" cy="202626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 flipH="1">
            <a:off x="1464561" y="3468143"/>
            <a:ext cx="282509" cy="202626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 flipH="1">
            <a:off x="1031941" y="3495037"/>
            <a:ext cx="282509" cy="202626"/>
          </a:xfrm>
          <a:prstGeom prst="line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669138" y="2052439"/>
            <a:ext cx="1773501" cy="27223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6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BAF34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Старт</a:t>
            </a: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BAF34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– </a:t>
            </a:r>
            <a:r>
              <a:rPr lang="ru-RU" sz="4800" b="1" dirty="0" smtClean="0">
                <a:solidFill>
                  <a:srgbClr val="1BAF34"/>
                </a:solidFill>
                <a:latin typeface="Arial Narrow" pitchFamily="34" charset="0"/>
                <a:ea typeface="+mj-ea"/>
                <a:cs typeface="+mj-cs"/>
              </a:rPr>
              <a:t>сентябрь </a:t>
            </a: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BAF34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2019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210796" y="1692398"/>
            <a:ext cx="1691047" cy="49616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BAF34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Формирование и подача в НО</a:t>
            </a:r>
            <a:r>
              <a:rPr kumimoji="0" lang="ru-RU" sz="1000" b="1" i="0" u="none" strike="noStrike" kern="1200" cap="none" spc="0" normalizeH="0" noProof="0" dirty="0" smtClean="0">
                <a:ln>
                  <a:noFill/>
                </a:ln>
                <a:solidFill>
                  <a:srgbClr val="1BAF34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заявления о проведении НМ с пакетом документов, предусмотренных п.2 ст. 105.27 НК РФ</a:t>
            </a:r>
            <a:endParaRPr kumimoji="0" lang="ru-RU" sz="1000" b="1" i="0" u="none" strike="noStrike" kern="1200" cap="none" spc="0" normalizeH="0" baseline="0" noProof="0" dirty="0" smtClean="0">
              <a:ln>
                <a:noFill/>
              </a:ln>
              <a:solidFill>
                <a:srgbClr val="1BAF34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27" name="Прямоугольник 26"/>
          <p:cNvSpPr/>
          <p:nvPr/>
        </p:nvSpPr>
        <p:spPr>
          <a:xfrm flipH="1" flipV="1">
            <a:off x="7128732" y="2373038"/>
            <a:ext cx="45719" cy="5962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Овал 61"/>
          <p:cNvSpPr/>
          <p:nvPr/>
        </p:nvSpPr>
        <p:spPr>
          <a:xfrm>
            <a:off x="8552628" y="2906960"/>
            <a:ext cx="221547" cy="21602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TextBox 62"/>
          <p:cNvSpPr txBox="1"/>
          <p:nvPr/>
        </p:nvSpPr>
        <p:spPr>
          <a:xfrm>
            <a:off x="9637340" y="2607955"/>
            <a:ext cx="845988" cy="27223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2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01.12.2020</a:t>
            </a:r>
          </a:p>
        </p:txBody>
      </p:sp>
      <p:sp>
        <p:nvSpPr>
          <p:cNvPr id="64" name="Прямоугольник 63"/>
          <p:cNvSpPr/>
          <p:nvPr/>
        </p:nvSpPr>
        <p:spPr>
          <a:xfrm flipH="1" flipV="1">
            <a:off x="8640773" y="2373038"/>
            <a:ext cx="45719" cy="5962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TextBox 64"/>
          <p:cNvSpPr txBox="1"/>
          <p:nvPr/>
        </p:nvSpPr>
        <p:spPr>
          <a:xfrm>
            <a:off x="7866980" y="1692399"/>
            <a:ext cx="1651985" cy="496160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BAF34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Принятие НО решения о проведении </a:t>
            </a:r>
            <a:r>
              <a:rPr kumimoji="0" lang="ru-RU" sz="1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(об</a:t>
            </a:r>
            <a:r>
              <a:rPr kumimoji="0" lang="ru-RU" sz="10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отказе в проведении) </a:t>
            </a:r>
            <a:r>
              <a:rPr kumimoji="0" lang="ru-RU" sz="1000" b="1" i="0" u="none" strike="noStrike" kern="1200" cap="none" spc="0" normalizeH="0" noProof="0" dirty="0" smtClean="0">
                <a:ln>
                  <a:noFill/>
                </a:ln>
                <a:solidFill>
                  <a:srgbClr val="1BAF34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НМ</a:t>
            </a:r>
            <a:endParaRPr kumimoji="0" lang="ru-RU" sz="1000" b="1" i="0" u="none" strike="noStrike" kern="1200" cap="none" spc="0" normalizeH="0" baseline="0" noProof="0" dirty="0" smtClean="0">
              <a:ln>
                <a:noFill/>
              </a:ln>
              <a:solidFill>
                <a:srgbClr val="1BAF34"/>
              </a:solidFill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pic>
        <p:nvPicPr>
          <p:cNvPr id="60" name="Рисунок 59" descr="https://i1.wp.com/ydobreniam.ru/wp-content/uploads/2017/02/%D0%BA%D0%B0%D1%80%D1%82%D0%B8%D0%BD%D0%BA%D0%B02-min-17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649" y="2323281"/>
            <a:ext cx="1061421" cy="112421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1" name="Прямая соединительная линия 10"/>
          <p:cNvCxnSpPr/>
          <p:nvPr/>
        </p:nvCxnSpPr>
        <p:spPr>
          <a:xfrm flipV="1">
            <a:off x="1386260" y="3019412"/>
            <a:ext cx="9001000" cy="1258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 flipH="1">
            <a:off x="7227565" y="3152293"/>
            <a:ext cx="282509" cy="202626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 flipH="1">
            <a:off x="7512463" y="3152293"/>
            <a:ext cx="282509" cy="202626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flipH="1">
            <a:off x="8870200" y="3161364"/>
            <a:ext cx="282509" cy="202626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 flipH="1">
            <a:off x="9712108" y="3152293"/>
            <a:ext cx="282509" cy="202626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flipH="1">
            <a:off x="9139178" y="3152293"/>
            <a:ext cx="282509" cy="202626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flipH="1">
            <a:off x="9424076" y="3152293"/>
            <a:ext cx="282509" cy="202626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 flipH="1">
            <a:off x="9913695" y="3161477"/>
            <a:ext cx="282509" cy="202626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20432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9734550" y="6661150"/>
            <a:ext cx="725488" cy="696913"/>
          </a:xfrm>
        </p:spPr>
        <p:txBody>
          <a:bodyPr/>
          <a:lstStyle/>
          <a:p>
            <a:pPr>
              <a:lnSpc>
                <a:spcPct val="100000"/>
              </a:lnSpc>
              <a:defRPr/>
            </a:pPr>
            <a:fld id="{66980C70-CE8E-4FA5-90F8-C7FDE1CEC9D4}" type="slidenum">
              <a:rPr lang="ru-RU" smtClean="0"/>
              <a:pPr>
                <a:lnSpc>
                  <a:spcPct val="100000"/>
                </a:lnSpc>
                <a:defRPr/>
              </a:pPr>
              <a:t>5</a:t>
            </a:fld>
            <a:endParaRPr lang="ru-RU" dirty="0"/>
          </a:p>
        </p:txBody>
      </p:sp>
      <p:sp>
        <p:nvSpPr>
          <p:cNvPr id="3" name="TextBox 28"/>
          <p:cNvSpPr txBox="1">
            <a:spLocks noChangeArrowheads="1"/>
          </p:cNvSpPr>
          <p:nvPr/>
        </p:nvSpPr>
        <p:spPr bwMode="auto">
          <a:xfrm>
            <a:off x="718514" y="534510"/>
            <a:ext cx="8510587" cy="42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8961" tIns="59481" rIns="118961" bIns="59481" anchor="ctr">
            <a:spAutoFit/>
          </a:bodyPr>
          <a:lstStyle/>
          <a:p>
            <a:pPr defTabSz="1187925">
              <a:defRPr/>
            </a:pPr>
            <a:r>
              <a:rPr lang="ru-RU" sz="2000" b="1" cap="all" dirty="0" smtClean="0">
                <a:solidFill>
                  <a:srgbClr val="005AA9"/>
                </a:solidFill>
                <a:cs typeface="Times New Roman" panose="02020603050405020304" pitchFamily="18" charset="0"/>
              </a:rPr>
              <a:t>Обязанности компаний-участников Налогового мониторинга</a:t>
            </a:r>
            <a:endParaRPr lang="ru-RU" sz="2000" b="1" cap="all" dirty="0">
              <a:solidFill>
                <a:srgbClr val="005AA9"/>
              </a:solidFill>
              <a:cs typeface="Times New Roman" panose="02020603050405020304" pitchFamily="18" charset="0"/>
            </a:endParaRPr>
          </a:p>
        </p:txBody>
      </p:sp>
      <p:sp>
        <p:nvSpPr>
          <p:cNvPr id="40" name="TextBox 28"/>
          <p:cNvSpPr txBox="1">
            <a:spLocks noChangeArrowheads="1"/>
          </p:cNvSpPr>
          <p:nvPr/>
        </p:nvSpPr>
        <p:spPr bwMode="auto">
          <a:xfrm>
            <a:off x="749942" y="964697"/>
            <a:ext cx="9138609" cy="551011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118961" tIns="59481" rIns="118961" bIns="59481" anchor="ctr">
            <a:spAutoFit/>
          </a:bodyPr>
          <a:lstStyle/>
          <a:p>
            <a:pPr algn="ctr" defTabSz="1187925"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При вступлении в режим налогового мониторинга компания должна предоставлять в налоговый орган следующую информацию о системе внутреннего контроля</a:t>
            </a:r>
            <a:endParaRPr lang="ru-RU" sz="1400" b="1" dirty="0">
              <a:solidFill>
                <a:schemeClr val="bg1"/>
              </a:solidFill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20" name="Стрелка вниз 19"/>
          <p:cNvSpPr/>
          <p:nvPr/>
        </p:nvSpPr>
        <p:spPr>
          <a:xfrm>
            <a:off x="1602284" y="1513421"/>
            <a:ext cx="1293315" cy="395002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Arial Narrow" pitchFamily="34" charset="0"/>
            </a:endParaRPr>
          </a:p>
        </p:txBody>
      </p:sp>
      <p:sp>
        <p:nvSpPr>
          <p:cNvPr id="30" name="Стрелка вниз 29"/>
          <p:cNvSpPr/>
          <p:nvPr/>
        </p:nvSpPr>
        <p:spPr>
          <a:xfrm>
            <a:off x="7935786" y="1513421"/>
            <a:ext cx="1293315" cy="395002"/>
          </a:xfrm>
          <a:prstGeom prst="downArrow">
            <a:avLst/>
          </a:prstGeom>
          <a:solidFill>
            <a:schemeClr val="accent5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Arial Narrow" pitchFamily="34" charset="0"/>
            </a:endParaRPr>
          </a:p>
        </p:txBody>
      </p:sp>
      <p:sp>
        <p:nvSpPr>
          <p:cNvPr id="31" name="Стрелка вниз 30"/>
          <p:cNvSpPr/>
          <p:nvPr/>
        </p:nvSpPr>
        <p:spPr>
          <a:xfrm>
            <a:off x="4746175" y="1513421"/>
            <a:ext cx="1293315" cy="395002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latin typeface="Arial Narrow" pitchFamily="34" charset="0"/>
            </a:endParaRPr>
          </a:p>
        </p:txBody>
      </p:sp>
      <p:sp>
        <p:nvSpPr>
          <p:cNvPr id="32" name="TextBox 28"/>
          <p:cNvSpPr txBox="1">
            <a:spLocks noChangeArrowheads="1"/>
          </p:cNvSpPr>
          <p:nvPr/>
        </p:nvSpPr>
        <p:spPr bwMode="auto">
          <a:xfrm>
            <a:off x="897170" y="1929750"/>
            <a:ext cx="2801905" cy="55101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118961" tIns="59481" rIns="118961" bIns="59481" anchor="ctr">
            <a:spAutoFit/>
          </a:bodyPr>
          <a:lstStyle/>
          <a:p>
            <a:pPr algn="ctr" defTabSz="1187925">
              <a:defRPr/>
            </a:pPr>
            <a:r>
              <a:rPr lang="ru-RU" sz="1400" dirty="0" smtClean="0">
                <a:latin typeface="Arial Narrow" pitchFamily="34" charset="0"/>
                <a:cs typeface="Times New Roman" pitchFamily="18" charset="0"/>
              </a:rPr>
              <a:t>Информация о порядке ведения учета в компании</a:t>
            </a:r>
          </a:p>
        </p:txBody>
      </p:sp>
      <p:sp>
        <p:nvSpPr>
          <p:cNvPr id="33" name="TextBox 28"/>
          <p:cNvSpPr txBox="1">
            <a:spLocks noChangeArrowheads="1"/>
          </p:cNvSpPr>
          <p:nvPr/>
        </p:nvSpPr>
        <p:spPr bwMode="auto">
          <a:xfrm>
            <a:off x="4008043" y="1929750"/>
            <a:ext cx="2850825" cy="551011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118961" tIns="59481" rIns="118961" bIns="59481" anchor="ctr">
            <a:spAutoFit/>
          </a:bodyPr>
          <a:lstStyle/>
          <a:p>
            <a:pPr algn="ctr" defTabSz="1187925">
              <a:defRPr/>
            </a:pP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Arial Narrow" pitchFamily="34" charset="0"/>
                <a:cs typeface="Times New Roman" pitchFamily="18" charset="0"/>
              </a:rPr>
              <a:t>Информация об СВК и изменениях</a:t>
            </a:r>
          </a:p>
          <a:p>
            <a:pPr algn="ctr" defTabSz="1187925">
              <a:defRPr/>
            </a:pPr>
            <a:endParaRPr lang="ru-RU" sz="1400" dirty="0" smtClean="0">
              <a:solidFill>
                <a:schemeClr val="bg2">
                  <a:lumMod val="25000"/>
                </a:schemeClr>
              </a:solidFill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34" name="TextBox 28"/>
          <p:cNvSpPr txBox="1">
            <a:spLocks noChangeArrowheads="1"/>
          </p:cNvSpPr>
          <p:nvPr/>
        </p:nvSpPr>
        <p:spPr bwMode="auto">
          <a:xfrm>
            <a:off x="7218909" y="1929749"/>
            <a:ext cx="2808312" cy="551011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118961" tIns="59481" rIns="118961" bIns="59481" anchor="ctr">
            <a:spAutoFit/>
          </a:bodyPr>
          <a:lstStyle/>
          <a:p>
            <a:pPr algn="ctr" defTabSz="1187925">
              <a:defRPr/>
            </a:pP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Arial Narrow" pitchFamily="34" charset="0"/>
                <a:cs typeface="Times New Roman" pitchFamily="18" charset="0"/>
              </a:rPr>
              <a:t>Информация в рамках обмена о хозяйственных операциях компании</a:t>
            </a:r>
          </a:p>
        </p:txBody>
      </p:sp>
      <p:sp>
        <p:nvSpPr>
          <p:cNvPr id="43" name="TextBox 28"/>
          <p:cNvSpPr txBox="1">
            <a:spLocks noChangeArrowheads="1"/>
          </p:cNvSpPr>
          <p:nvPr/>
        </p:nvSpPr>
        <p:spPr bwMode="auto">
          <a:xfrm>
            <a:off x="888610" y="2712933"/>
            <a:ext cx="2801905" cy="48945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118961" tIns="59481" rIns="118961" bIns="59481" anchor="ctr">
            <a:spAutoFit/>
          </a:bodyPr>
          <a:lstStyle/>
          <a:p>
            <a:pPr algn="just" defTabSz="1187925">
              <a:defRPr/>
            </a:pPr>
            <a:r>
              <a:rPr lang="ru-RU" sz="1200" dirty="0" smtClean="0">
                <a:latin typeface="Arial Narrow" pitchFamily="34" charset="0"/>
                <a:cs typeface="Times New Roman" pitchFamily="18" charset="0"/>
              </a:rPr>
              <a:t>Сведения об организационных формах и способах ведения бухгалтерского учета</a:t>
            </a:r>
          </a:p>
        </p:txBody>
      </p:sp>
      <p:sp>
        <p:nvSpPr>
          <p:cNvPr id="46" name="TextBox 28"/>
          <p:cNvSpPr txBox="1">
            <a:spLocks noChangeArrowheads="1"/>
          </p:cNvSpPr>
          <p:nvPr/>
        </p:nvSpPr>
        <p:spPr bwMode="auto">
          <a:xfrm>
            <a:off x="888611" y="3492599"/>
            <a:ext cx="2801905" cy="48945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118961" tIns="59481" rIns="118961" bIns="59481" anchor="ctr">
            <a:spAutoFit/>
          </a:bodyPr>
          <a:lstStyle/>
          <a:p>
            <a:pPr algn="just" defTabSz="1187925">
              <a:defRPr/>
            </a:pPr>
            <a:r>
              <a:rPr lang="ru-RU" sz="1200" dirty="0" smtClean="0">
                <a:latin typeface="Arial Narrow" pitchFamily="34" charset="0"/>
                <a:cs typeface="Times New Roman" pitchFamily="18" charset="0"/>
              </a:rPr>
              <a:t>Структура раскрытия показателей налоговой отчетности</a:t>
            </a:r>
          </a:p>
        </p:txBody>
      </p:sp>
      <p:sp>
        <p:nvSpPr>
          <p:cNvPr id="48" name="TextBox 28"/>
          <p:cNvSpPr txBox="1">
            <a:spLocks noChangeArrowheads="1"/>
          </p:cNvSpPr>
          <p:nvPr/>
        </p:nvSpPr>
        <p:spPr bwMode="auto">
          <a:xfrm>
            <a:off x="888611" y="4284687"/>
            <a:ext cx="2801905" cy="141278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118961" tIns="59481" rIns="118961" bIns="59481" anchor="ctr">
            <a:spAutoFit/>
          </a:bodyPr>
          <a:lstStyle/>
          <a:p>
            <a:pPr algn="just" defTabSz="1187925">
              <a:defRPr/>
            </a:pPr>
            <a:r>
              <a:rPr lang="ru-RU" sz="1200" dirty="0" smtClean="0">
                <a:latin typeface="Arial Narrow" pitchFamily="34" charset="0"/>
                <a:cs typeface="Times New Roman" pitchFamily="18" charset="0"/>
              </a:rPr>
              <a:t>Порядок отражения организацией в регистрах бухгалтерского и налогового учета доходов и расходов, объектов налогообложения и налоговой базы, сведения о регистрах бухгалтерского учета, об аналитических регистрах налогового учета</a:t>
            </a:r>
          </a:p>
        </p:txBody>
      </p:sp>
      <p:sp>
        <p:nvSpPr>
          <p:cNvPr id="50" name="TextBox 28"/>
          <p:cNvSpPr txBox="1">
            <a:spLocks noChangeArrowheads="1"/>
          </p:cNvSpPr>
          <p:nvPr/>
        </p:nvSpPr>
        <p:spPr bwMode="auto">
          <a:xfrm>
            <a:off x="888611" y="5940871"/>
            <a:ext cx="2801905" cy="104345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118961" tIns="59481" rIns="118961" bIns="59481" anchor="ctr">
            <a:spAutoFit/>
          </a:bodyPr>
          <a:lstStyle/>
          <a:p>
            <a:pPr algn="just" defTabSz="1187925">
              <a:defRPr/>
            </a:pPr>
            <a:r>
              <a:rPr lang="ru-RU" sz="1200" dirty="0" smtClean="0">
                <a:latin typeface="Arial Narrow" pitchFamily="34" charset="0"/>
                <a:cs typeface="Times New Roman" pitchFamily="18" charset="0"/>
              </a:rPr>
              <a:t>Информация о системе внутреннего контроля данной организации за совершенными фактами хозяйственной жизни и правильностью исчисления  налогов</a:t>
            </a:r>
          </a:p>
        </p:txBody>
      </p:sp>
      <p:sp>
        <p:nvSpPr>
          <p:cNvPr id="56" name="TextBox 28"/>
          <p:cNvSpPr txBox="1">
            <a:spLocks noChangeArrowheads="1"/>
          </p:cNvSpPr>
          <p:nvPr/>
        </p:nvSpPr>
        <p:spPr bwMode="auto">
          <a:xfrm>
            <a:off x="4008043" y="2712933"/>
            <a:ext cx="2850825" cy="232072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118961" tIns="59481" rIns="118961" bIns="59481" anchor="ctr">
            <a:spAutoFit/>
          </a:bodyPr>
          <a:lstStyle/>
          <a:p>
            <a:pPr algn="just" defTabSz="1187925">
              <a:defRPr/>
            </a:pPr>
            <a:r>
              <a:rPr lang="ru-RU" sz="1100" b="1" dirty="0" smtClean="0">
                <a:solidFill>
                  <a:schemeClr val="bg2">
                    <a:lumMod val="25000"/>
                  </a:schemeClr>
                </a:solidFill>
                <a:latin typeface="Arial Narrow" pitchFamily="34" charset="0"/>
                <a:cs typeface="Times New Roman" pitchFamily="18" charset="0"/>
              </a:rPr>
              <a:t>Информация, представляемая при вступлении в режим налогового мониторинга.</a:t>
            </a:r>
            <a:r>
              <a:rPr lang="ru-RU" sz="1100" dirty="0" smtClean="0">
                <a:solidFill>
                  <a:schemeClr val="bg2">
                    <a:lumMod val="25000"/>
                  </a:schemeClr>
                </a:solidFill>
                <a:latin typeface="Arial Narrow" pitchFamily="34" charset="0"/>
                <a:cs typeface="Times New Roman" pitchFamily="18" charset="0"/>
              </a:rPr>
              <a:t> В момент вступления в режим налогового мониторинга компания должна представить в налоговый орган комплект документов согласно приказу ФНС России от 16 июня 2017 года № ММВ-7-15/509</a:t>
            </a:r>
            <a:r>
              <a:rPr lang="en-US" sz="1100" dirty="0" smtClean="0">
                <a:solidFill>
                  <a:schemeClr val="bg2">
                    <a:lumMod val="25000"/>
                  </a:schemeClr>
                </a:solidFill>
                <a:latin typeface="Arial Narrow" pitchFamily="34" charset="0"/>
                <a:cs typeface="Times New Roman" pitchFamily="18" charset="0"/>
              </a:rPr>
              <a:t>@</a:t>
            </a:r>
            <a:r>
              <a:rPr lang="ru-RU" sz="1100" dirty="0" smtClean="0">
                <a:solidFill>
                  <a:schemeClr val="bg2">
                    <a:lumMod val="25000"/>
                  </a:schemeClr>
                </a:solidFill>
                <a:latin typeface="Arial Narrow" pitchFamily="34" charset="0"/>
                <a:cs typeface="Times New Roman" pitchFamily="18" charset="0"/>
              </a:rPr>
              <a:t>, в котором раскрываются контрольные процедуры, осуществляемые в рамках СВК, налоговые риски, покрываемые данными контрольными процедурами, результаты выполнениях этих контрольных процедур, а также матрица рисков и контрольных процедур.</a:t>
            </a:r>
          </a:p>
        </p:txBody>
      </p:sp>
      <p:sp>
        <p:nvSpPr>
          <p:cNvPr id="57" name="TextBox 28"/>
          <p:cNvSpPr txBox="1">
            <a:spLocks noChangeArrowheads="1"/>
          </p:cNvSpPr>
          <p:nvPr/>
        </p:nvSpPr>
        <p:spPr bwMode="auto">
          <a:xfrm>
            <a:off x="4008041" y="5093800"/>
            <a:ext cx="2850825" cy="198217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lIns="118961" tIns="59481" rIns="118961" bIns="59481" anchor="ctr">
            <a:spAutoFit/>
          </a:bodyPr>
          <a:lstStyle/>
          <a:p>
            <a:pPr algn="just" defTabSz="1187925">
              <a:defRPr/>
            </a:pPr>
            <a:r>
              <a:rPr lang="ru-RU" sz="1100" b="1" dirty="0" smtClean="0">
                <a:solidFill>
                  <a:schemeClr val="bg2">
                    <a:lumMod val="25000"/>
                  </a:schemeClr>
                </a:solidFill>
                <a:latin typeface="Arial Narrow" pitchFamily="34" charset="0"/>
                <a:cs typeface="Times New Roman" pitchFamily="18" charset="0"/>
              </a:rPr>
              <a:t>Информация, представляемая в процессе участия в режиме налогового мониторинга. </a:t>
            </a:r>
            <a:r>
              <a:rPr lang="ru-RU" sz="1100" dirty="0" smtClean="0">
                <a:solidFill>
                  <a:schemeClr val="bg2">
                    <a:lumMod val="25000"/>
                  </a:schemeClr>
                </a:solidFill>
                <a:latin typeface="Arial Narrow" pitchFamily="34" charset="0"/>
                <a:cs typeface="Times New Roman" pitchFamily="18" charset="0"/>
              </a:rPr>
              <a:t>Компания должна представить в налоговый орган актуальную информацию об СВК не позднее 5 рабочих дней со дня внесения изменений, в частности, не реже одного раза в квартал компания должна проводить оценку необходимости: </a:t>
            </a:r>
          </a:p>
          <a:p>
            <a:pPr marL="171450" indent="-171450" algn="just" defTabSz="1187925">
              <a:buFontTx/>
              <a:buChar char="-"/>
              <a:defRPr/>
            </a:pPr>
            <a:r>
              <a:rPr lang="ru-RU" sz="1100" dirty="0" smtClean="0">
                <a:solidFill>
                  <a:schemeClr val="bg2">
                    <a:lumMod val="25000"/>
                  </a:schemeClr>
                </a:solidFill>
                <a:latin typeface="Arial Narrow" pitchFamily="34" charset="0"/>
                <a:cs typeface="Times New Roman" pitchFamily="18" charset="0"/>
              </a:rPr>
              <a:t>Внесения изменений  в СВК</a:t>
            </a:r>
            <a:endParaRPr lang="ru-RU" sz="1100" dirty="0">
              <a:solidFill>
                <a:schemeClr val="bg2">
                  <a:lumMod val="25000"/>
                </a:schemeClr>
              </a:solidFill>
              <a:latin typeface="Arial Narrow" pitchFamily="34" charset="0"/>
              <a:cs typeface="Times New Roman" pitchFamily="18" charset="0"/>
            </a:endParaRPr>
          </a:p>
          <a:p>
            <a:pPr marL="171450" indent="-171450" algn="just" defTabSz="1187925">
              <a:buFontTx/>
              <a:buChar char="-"/>
              <a:defRPr/>
            </a:pPr>
            <a:r>
              <a:rPr lang="ru-RU" sz="1100" dirty="0" smtClean="0">
                <a:solidFill>
                  <a:schemeClr val="bg2">
                    <a:lumMod val="25000"/>
                  </a:schemeClr>
                </a:solidFill>
                <a:latin typeface="Arial Narrow" pitchFamily="34" charset="0"/>
                <a:cs typeface="Times New Roman" pitchFamily="18" charset="0"/>
              </a:rPr>
              <a:t>Обновления информации в матрице рисков</a:t>
            </a:r>
          </a:p>
          <a:p>
            <a:pPr marL="171450" indent="-171450" algn="just" defTabSz="1187925">
              <a:buFontTx/>
              <a:buChar char="-"/>
              <a:defRPr/>
            </a:pPr>
            <a:r>
              <a:rPr lang="ru-RU" sz="1100" dirty="0" smtClean="0">
                <a:solidFill>
                  <a:schemeClr val="bg2">
                    <a:lumMod val="25000"/>
                  </a:schemeClr>
                </a:solidFill>
                <a:latin typeface="Arial Narrow" pitchFamily="34" charset="0"/>
                <a:cs typeface="Times New Roman" pitchFamily="18" charset="0"/>
              </a:rPr>
              <a:t>Обновления контрольных процедур</a:t>
            </a:r>
          </a:p>
        </p:txBody>
      </p:sp>
      <p:sp>
        <p:nvSpPr>
          <p:cNvPr id="58" name="TextBox 28"/>
          <p:cNvSpPr txBox="1">
            <a:spLocks noChangeArrowheads="1"/>
          </p:cNvSpPr>
          <p:nvPr/>
        </p:nvSpPr>
        <p:spPr bwMode="auto">
          <a:xfrm>
            <a:off x="7213508" y="2712933"/>
            <a:ext cx="2801905" cy="1228119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118961" tIns="59481" rIns="118961" bIns="59481" anchor="ctr">
            <a:spAutoFit/>
          </a:bodyPr>
          <a:lstStyle/>
          <a:p>
            <a:pPr algn="just" defTabSz="1187925">
              <a:defRPr/>
            </a:pPr>
            <a:r>
              <a:rPr lang="ru-RU" sz="1200" dirty="0" smtClean="0">
                <a:solidFill>
                  <a:schemeClr val="bg2">
                    <a:lumMod val="25000"/>
                  </a:schemeClr>
                </a:solidFill>
                <a:latin typeface="Arial Narrow" pitchFamily="34" charset="0"/>
                <a:cs typeface="Times New Roman" pitchFamily="18" charset="0"/>
              </a:rPr>
              <a:t>Представляется информация в зависимости об выбранного компанией варианта информационного взаимодействия: от первичных учетных документов (скан-образов) до налоговой декларации и расшифровок к ней</a:t>
            </a:r>
          </a:p>
        </p:txBody>
      </p:sp>
    </p:spTree>
    <p:extLst>
      <p:ext uri="{BB962C8B-B14F-4D97-AF65-F5344CB8AC3E}">
        <p14:creationId xmlns:p14="http://schemas.microsoft.com/office/powerpoint/2010/main" val="2000158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9734550" y="6661150"/>
            <a:ext cx="725488" cy="696913"/>
          </a:xfrm>
        </p:spPr>
        <p:txBody>
          <a:bodyPr/>
          <a:lstStyle/>
          <a:p>
            <a:pPr>
              <a:lnSpc>
                <a:spcPct val="100000"/>
              </a:lnSpc>
              <a:defRPr/>
            </a:pPr>
            <a:fld id="{66980C70-CE8E-4FA5-90F8-C7FDE1CEC9D4}" type="slidenum">
              <a:rPr lang="ru-RU" smtClean="0"/>
              <a:pPr>
                <a:lnSpc>
                  <a:spcPct val="100000"/>
                </a:lnSpc>
                <a:defRPr/>
              </a:pPr>
              <a:t>6</a:t>
            </a:fld>
            <a:endParaRPr lang="ru-RU" dirty="0"/>
          </a:p>
        </p:txBody>
      </p:sp>
      <p:sp>
        <p:nvSpPr>
          <p:cNvPr id="3" name="TextBox 28"/>
          <p:cNvSpPr txBox="1">
            <a:spLocks noChangeArrowheads="1"/>
          </p:cNvSpPr>
          <p:nvPr/>
        </p:nvSpPr>
        <p:spPr bwMode="auto">
          <a:xfrm>
            <a:off x="744718" y="900311"/>
            <a:ext cx="9498523" cy="42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18961" tIns="59481" rIns="118961" bIns="59481" anchor="ctr">
            <a:spAutoFit/>
          </a:bodyPr>
          <a:lstStyle/>
          <a:p>
            <a:pPr defTabSz="1187925">
              <a:defRPr/>
            </a:pPr>
            <a:r>
              <a:rPr lang="ru-RU" sz="2000" b="1" cap="all" dirty="0" smtClean="0">
                <a:solidFill>
                  <a:srgbClr val="005AA9"/>
                </a:solidFill>
                <a:cs typeface="Times New Roman" panose="02020603050405020304" pitchFamily="18" charset="0"/>
              </a:rPr>
              <a:t>Система внутреннего контроля</a:t>
            </a:r>
            <a:endParaRPr lang="ru-RU" sz="2000" b="1" cap="all" dirty="0">
              <a:solidFill>
                <a:srgbClr val="005AA9"/>
              </a:solidFill>
              <a:cs typeface="Times New Roman" panose="02020603050405020304" pitchFamily="18" charset="0"/>
            </a:endParaRPr>
          </a:p>
        </p:txBody>
      </p:sp>
      <p:sp>
        <p:nvSpPr>
          <p:cNvPr id="2" name="Нашивка 1"/>
          <p:cNvSpPr/>
          <p:nvPr/>
        </p:nvSpPr>
        <p:spPr>
          <a:xfrm>
            <a:off x="654850" y="1647444"/>
            <a:ext cx="9588391" cy="427900"/>
          </a:xfrm>
          <a:prstGeom prst="chevron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>
                <a:latin typeface="Arial Narrow" pitchFamily="34" charset="0"/>
                <a:cs typeface="Times New Roman" pitchFamily="18" charset="0"/>
              </a:rPr>
              <a:t>        </a:t>
            </a:r>
            <a:r>
              <a:rPr lang="ru-RU" sz="1800" b="1" u="sng" dirty="0" smtClean="0">
                <a:latin typeface="Arial Narrow" pitchFamily="34" charset="0"/>
                <a:cs typeface="Times New Roman" pitchFamily="18" charset="0"/>
              </a:rPr>
              <a:t>Законодательно </a:t>
            </a:r>
            <a:r>
              <a:rPr lang="ru-RU" sz="1800" b="1" u="sng" dirty="0">
                <a:latin typeface="Arial Narrow" pitchFamily="34" charset="0"/>
                <a:cs typeface="Times New Roman" pitchFamily="18" charset="0"/>
              </a:rPr>
              <a:t>закреплены следующие компоненты </a:t>
            </a:r>
            <a:r>
              <a:rPr lang="ru-RU" sz="1800" b="1" u="sng" dirty="0" smtClean="0">
                <a:latin typeface="Arial Narrow" pitchFamily="34" charset="0"/>
                <a:cs typeface="Times New Roman" pitchFamily="18" charset="0"/>
              </a:rPr>
              <a:t>системы внутреннего контроля</a:t>
            </a:r>
            <a:endParaRPr lang="ru-RU" sz="1800" b="1" u="sng" dirty="0">
              <a:latin typeface="Arial Narrow" pitchFamily="34" charset="0"/>
              <a:cs typeface="Times New Roman" pitchFamily="18" charset="0"/>
            </a:endParaRPr>
          </a:p>
        </p:txBody>
      </p:sp>
      <p:pic>
        <p:nvPicPr>
          <p:cNvPr id="20" name="Рисунок 19" descr="C:\Users\9972-00993\Downloads\img_12531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590" y="1688034"/>
            <a:ext cx="571321" cy="34672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Овал 3"/>
          <p:cNvSpPr/>
          <p:nvPr/>
        </p:nvSpPr>
        <p:spPr>
          <a:xfrm>
            <a:off x="654850" y="3029110"/>
            <a:ext cx="2138536" cy="91440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Контрольная среда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2850174" y="3749190"/>
            <a:ext cx="2138536" cy="91440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bg1"/>
                </a:solidFill>
                <a:latin typeface="Arial Narrow" pitchFamily="34" charset="0"/>
              </a:rPr>
              <a:t>Система управления рисками</a:t>
            </a:r>
            <a:endParaRPr lang="ru-RU" sz="12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7794972" y="3101460"/>
            <a:ext cx="2138536" cy="91440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bg1"/>
                </a:solidFill>
              </a:rPr>
              <a:t>Мониторинг</a:t>
            </a:r>
            <a:endParaRPr lang="ru-RU" sz="1200" dirty="0">
              <a:solidFill>
                <a:schemeClr val="bg1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5604336" y="3749190"/>
            <a:ext cx="2138536" cy="91440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solidFill>
                  <a:schemeClr val="bg1"/>
                </a:solidFill>
                <a:latin typeface="Arial Narrow" pitchFamily="34" charset="0"/>
              </a:rPr>
              <a:t>Информационная система</a:t>
            </a:r>
            <a:endParaRPr lang="ru-RU" sz="1200" dirty="0">
              <a:solidFill>
                <a:schemeClr val="bg1"/>
              </a:solidFill>
              <a:latin typeface="Arial Narrow" pitchFamily="34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1599911" y="2082567"/>
            <a:ext cx="511417" cy="946543"/>
          </a:xfrm>
          <a:prstGeom prst="straightConnector1">
            <a:avLst/>
          </a:prstGeom>
          <a:ln w="76200">
            <a:solidFill>
              <a:schemeClr val="tx2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8160124" y="2088776"/>
            <a:ext cx="720080" cy="1012684"/>
          </a:xfrm>
          <a:prstGeom prst="straightConnector1">
            <a:avLst/>
          </a:prstGeom>
          <a:ln w="76200">
            <a:solidFill>
              <a:schemeClr val="tx2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flipH="1">
            <a:off x="3834532" y="2076686"/>
            <a:ext cx="397324" cy="1672504"/>
          </a:xfrm>
          <a:prstGeom prst="straightConnector1">
            <a:avLst/>
          </a:prstGeom>
          <a:ln w="76200">
            <a:solidFill>
              <a:schemeClr val="tx2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>
            <a:off x="6138788" y="2121409"/>
            <a:ext cx="534816" cy="1627781"/>
          </a:xfrm>
          <a:prstGeom prst="straightConnector1">
            <a:avLst/>
          </a:prstGeom>
          <a:ln w="76200">
            <a:solidFill>
              <a:schemeClr val="tx2">
                <a:lumMod val="40000"/>
                <a:lumOff val="6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Выноска со стрелкой вверх 37"/>
          <p:cNvSpPr/>
          <p:nvPr/>
        </p:nvSpPr>
        <p:spPr>
          <a:xfrm>
            <a:off x="2394372" y="4450407"/>
            <a:ext cx="1197445" cy="914400"/>
          </a:xfrm>
          <a:prstGeom prst="upArrowCallout">
            <a:avLst>
              <a:gd name="adj1" fmla="val 4444"/>
              <a:gd name="adj2" fmla="val 17778"/>
              <a:gd name="adj3" fmla="val 17222"/>
              <a:gd name="adj4" fmla="val 64977"/>
            </a:avLst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bg1"/>
                </a:solidFill>
                <a:latin typeface="Arial Narrow" pitchFamily="34" charset="0"/>
              </a:rPr>
              <a:t>Выявление и оценка риска</a:t>
            </a:r>
            <a:endParaRPr lang="ru-RU" sz="10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43" name="Выноска со стрелкой вверх 42"/>
          <p:cNvSpPr/>
          <p:nvPr/>
        </p:nvSpPr>
        <p:spPr>
          <a:xfrm>
            <a:off x="4244060" y="4432459"/>
            <a:ext cx="1197445" cy="914400"/>
          </a:xfrm>
          <a:prstGeom prst="upArrowCallout">
            <a:avLst>
              <a:gd name="adj1" fmla="val 4445"/>
              <a:gd name="adj2" fmla="val 17778"/>
              <a:gd name="adj3" fmla="val 17222"/>
              <a:gd name="adj4" fmla="val 64977"/>
            </a:avLst>
          </a:prstGeom>
          <a:solidFill>
            <a:schemeClr val="tx2">
              <a:lumMod val="40000"/>
              <a:lumOff val="60000"/>
            </a:schemeClr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bg1"/>
                </a:solidFill>
                <a:latin typeface="Arial Narrow" pitchFamily="34" charset="0"/>
              </a:rPr>
              <a:t>Контрольные процедуры</a:t>
            </a:r>
            <a:endParaRPr lang="ru-RU" sz="10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46" name="Блок-схема: процесс 45"/>
          <p:cNvSpPr/>
          <p:nvPr/>
        </p:nvSpPr>
        <p:spPr>
          <a:xfrm>
            <a:off x="744518" y="6192319"/>
            <a:ext cx="8994670" cy="612648"/>
          </a:xfrm>
          <a:prstGeom prst="flowChartProcess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200" dirty="0" smtClean="0">
                <a:solidFill>
                  <a:schemeClr val="bg1"/>
                </a:solidFill>
                <a:latin typeface="Arial Narrow" pitchFamily="34" charset="0"/>
              </a:rPr>
              <a:t>По утвержденным ФНС России требованиям Компания обязана провести оценку своей СВК с присвоением ей уровня: от начального до совершенствуемого. От уровня СВК в Компании будет зависеть объем первичных документов, доступ к которым компания обязана предоставить налоговому органу в рамках налогового мониторинга:</a:t>
            </a:r>
            <a:endParaRPr lang="ru-RU" sz="1200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6680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778" name="Text Box 5"/>
          <p:cNvSpPr txBox="1">
            <a:spLocks noChangeArrowheads="1"/>
          </p:cNvSpPr>
          <p:nvPr/>
        </p:nvSpPr>
        <p:spPr bwMode="auto">
          <a:xfrm>
            <a:off x="1178874" y="4965580"/>
            <a:ext cx="8504594" cy="875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539" tIns="51770" rIns="103539" bIns="51770">
            <a:spAutoFit/>
          </a:bodyPr>
          <a:lstStyle/>
          <a:p>
            <a:pPr algn="ctr" defTabSz="1043056" eaLnBrk="1" hangingPunct="1">
              <a:spcBef>
                <a:spcPct val="50000"/>
              </a:spcBef>
            </a:pPr>
            <a:r>
              <a:rPr lang="ru-RU" sz="5000" b="1" dirty="0">
                <a:solidFill>
                  <a:srgbClr val="005AAA"/>
                </a:solidFill>
              </a:rPr>
              <a:t>Спасибо за внимание!</a:t>
            </a:r>
          </a:p>
        </p:txBody>
      </p:sp>
      <p:pic>
        <p:nvPicPr>
          <p:cNvPr id="8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0516" y="1417406"/>
            <a:ext cx="3279277" cy="3535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518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Present_FNS2012_A4</Template>
  <TotalTime>28186</TotalTime>
  <Words>760</Words>
  <Application>Microsoft Office PowerPoint</Application>
  <PresentationFormat>Произвольный</PresentationFormat>
  <Paragraphs>88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Present_FNS2012_A4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</dc:title>
  <dc:creator>Качалин С.С.</dc:creator>
  <cp:keywords>МИ ФНС России по КН2</cp:keywords>
  <cp:lastModifiedBy>Федосеев Александр Сергеевич</cp:lastModifiedBy>
  <cp:revision>2026</cp:revision>
  <cp:lastPrinted>2019-09-12T08:19:19Z</cp:lastPrinted>
  <dcterms:created xsi:type="dcterms:W3CDTF">2013-04-16T12:12:16Z</dcterms:created>
  <dcterms:modified xsi:type="dcterms:W3CDTF">2019-09-12T14:58:08Z</dcterms:modified>
</cp:coreProperties>
</file>